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75" r:id="rId3"/>
    <p:sldId id="276" r:id="rId4"/>
    <p:sldId id="286" r:id="rId5"/>
    <p:sldId id="279" r:id="rId6"/>
    <p:sldId id="265" r:id="rId7"/>
    <p:sldId id="274"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50FC7C-FA60-9156-DC24-466BA758B9C3}" v="2460" dt="2024-05-15T14:24:09.472"/>
    <p1510:client id="{73D80DA1-4245-34EF-643E-0902F309D117}" v="10" dt="2024-05-15T13:08:29.604"/>
    <p1510:client id="{BD65874B-B611-DC8C-BE34-32A546B4A8DA}" v="68" dt="2024-05-15T11:43:32.286"/>
    <p1510:client id="{BDC2E012-92B6-94DA-2C0C-FE69F4B56F52}" v="258" dt="2024-05-15T13:01:36.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0"/>
    <p:restoredTop sz="94626"/>
  </p:normalViewPr>
  <p:slideViewPr>
    <p:cSldViewPr snapToGrid="0">
      <p:cViewPr>
        <p:scale>
          <a:sx n="116" d="100"/>
          <a:sy n="116" d="100"/>
        </p:scale>
        <p:origin x="672" y="-21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5/15/2024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5/15/2024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pPr>
              <a:lnSpc>
                <a:spcPct val="100000"/>
              </a:lnSpc>
              <a:spcBef>
                <a:spcPts val="0"/>
              </a:spcBef>
            </a:pPr>
            <a:r>
              <a:rPr lang="en-US" sz="3200" dirty="0"/>
              <a:t>Government FINANCIAL OVERSIGHT SYSTEM (PSFOS)</a:t>
            </a:r>
            <a:endParaRPr lang="en-US" sz="3200" b="0" dirty="0"/>
          </a:p>
          <a:p>
            <a:pPr>
              <a:lnSpc>
                <a:spcPct val="100000"/>
              </a:lnSpc>
              <a:spcBef>
                <a:spcPts val="0"/>
              </a:spcBef>
            </a:pPr>
            <a:endParaRPr lang="en-US" sz="3200" b="0" dirty="0"/>
          </a:p>
          <a:p>
            <a:endParaRPr lang="en-US" sz="8800"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vert="horz" lIns="0" tIns="0" rIns="0" bIns="0" rtlCol="0" anchor="t">
            <a:noAutofit/>
          </a:bodyPr>
          <a:lstStyle/>
          <a:p>
            <a:r>
              <a:rPr lang="en-US" dirty="0"/>
              <a:t>Molebogeng baloyi</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AFEA098A-490E-8AED-14BD-46966FA72A52}"/>
              </a:ext>
            </a:extLst>
          </p:cNvPr>
          <p:cNvPicPr>
            <a:picLocks noGrp="1" noChangeAspect="1"/>
          </p:cNvPicPr>
          <p:nvPr>
            <p:ph sz="half" idx="2"/>
          </p:nvPr>
        </p:nvPicPr>
        <p:blipFill>
          <a:blip r:embed="rId2"/>
          <a:stretch>
            <a:fillRect/>
          </a:stretch>
        </p:blipFill>
        <p:spPr>
          <a:xfrm>
            <a:off x="218404" y="2274278"/>
            <a:ext cx="7357152" cy="4421676"/>
          </a:xfrm>
        </p:spPr>
      </p:pic>
      <p:sp>
        <p:nvSpPr>
          <p:cNvPr id="4" name="Footer Placeholder 3">
            <a:extLst>
              <a:ext uri="{FF2B5EF4-FFF2-40B4-BE49-F238E27FC236}">
                <a16:creationId xmlns:a16="http://schemas.microsoft.com/office/drawing/2014/main" id="{A607729A-2763-68E6-12AB-20D0F4C004A7}"/>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0D50540-DB87-7987-D394-E42E1B5055D0}"/>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7" name="TextBox 6">
            <a:extLst>
              <a:ext uri="{FF2B5EF4-FFF2-40B4-BE49-F238E27FC236}">
                <a16:creationId xmlns:a16="http://schemas.microsoft.com/office/drawing/2014/main" id="{3F3FF6FA-BD70-2072-2383-9C1BAB9E60E7}"/>
              </a:ext>
            </a:extLst>
          </p:cNvPr>
          <p:cNvSpPr txBox="1"/>
          <p:nvPr/>
        </p:nvSpPr>
        <p:spPr>
          <a:xfrm>
            <a:off x="7678615" y="2690446"/>
            <a:ext cx="40151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Log in as the registered </a:t>
            </a:r>
            <a:r>
              <a:rPr lang="en-US" dirty="0">
                <a:ea typeface="+mn-lt"/>
                <a:cs typeface="+mn-lt"/>
              </a:rPr>
              <a:t>Government </a:t>
            </a:r>
            <a:r>
              <a:rPr lang="en-US" dirty="0"/>
              <a:t>official first, you will be redirected to the Government Official dashboard.</a:t>
            </a:r>
          </a:p>
        </p:txBody>
      </p:sp>
      <p:sp>
        <p:nvSpPr>
          <p:cNvPr id="8" name="Arrow: Curved Down 7">
            <a:extLst>
              <a:ext uri="{FF2B5EF4-FFF2-40B4-BE49-F238E27FC236}">
                <a16:creationId xmlns:a16="http://schemas.microsoft.com/office/drawing/2014/main" id="{2A9EC40F-C157-AA81-A873-54C19D3C7810}"/>
              </a:ext>
            </a:extLst>
          </p:cNvPr>
          <p:cNvSpPr/>
          <p:nvPr/>
        </p:nvSpPr>
        <p:spPr>
          <a:xfrm>
            <a:off x="3399692" y="820615"/>
            <a:ext cx="6389076" cy="1441938"/>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33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B2BE0C3C-1004-446C-F0BE-D7A58FF424B0}"/>
              </a:ext>
            </a:extLst>
          </p:cNvPr>
          <p:cNvPicPr>
            <a:picLocks noGrp="1" noChangeAspect="1"/>
          </p:cNvPicPr>
          <p:nvPr>
            <p:ph sz="half" idx="2"/>
          </p:nvPr>
        </p:nvPicPr>
        <p:blipFill>
          <a:blip r:embed="rId2"/>
          <a:stretch>
            <a:fillRect/>
          </a:stretch>
        </p:blipFill>
        <p:spPr>
          <a:xfrm>
            <a:off x="684134" y="1090245"/>
            <a:ext cx="7609723" cy="3905862"/>
          </a:xfrm>
        </p:spPr>
      </p:pic>
      <p:sp>
        <p:nvSpPr>
          <p:cNvPr id="4" name="Footer Placeholder 3">
            <a:extLst>
              <a:ext uri="{FF2B5EF4-FFF2-40B4-BE49-F238E27FC236}">
                <a16:creationId xmlns:a16="http://schemas.microsoft.com/office/drawing/2014/main" id="{B47C323E-950E-0AE8-22E0-A385F819239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50C311ED-A524-C43B-68BE-7BDCFF0EAA5B}"/>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
        <p:nvSpPr>
          <p:cNvPr id="7" name="TextBox 6">
            <a:extLst>
              <a:ext uri="{FF2B5EF4-FFF2-40B4-BE49-F238E27FC236}">
                <a16:creationId xmlns:a16="http://schemas.microsoft.com/office/drawing/2014/main" id="{0F38B77E-D21B-C686-CBBF-ECCD46A25AC0}"/>
              </a:ext>
            </a:extLst>
          </p:cNvPr>
          <p:cNvSpPr txBox="1"/>
          <p:nvPr/>
        </p:nvSpPr>
        <p:spPr>
          <a:xfrm>
            <a:off x="263768" y="422030"/>
            <a:ext cx="4835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This is the Government Official dashboard.</a:t>
            </a:r>
          </a:p>
        </p:txBody>
      </p:sp>
      <p:sp>
        <p:nvSpPr>
          <p:cNvPr id="8" name="TextBox 7">
            <a:extLst>
              <a:ext uri="{FF2B5EF4-FFF2-40B4-BE49-F238E27FC236}">
                <a16:creationId xmlns:a16="http://schemas.microsoft.com/office/drawing/2014/main" id="{634CCAA1-1D5A-1904-ACBD-BC0AC732A32D}"/>
              </a:ext>
            </a:extLst>
          </p:cNvPr>
          <p:cNvSpPr txBox="1"/>
          <p:nvPr/>
        </p:nvSpPr>
        <p:spPr>
          <a:xfrm>
            <a:off x="8976946" y="1755531"/>
            <a:ext cx="30333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Graph is currently empty because no transactions have been made yet.</a:t>
            </a:r>
          </a:p>
        </p:txBody>
      </p:sp>
      <p:sp>
        <p:nvSpPr>
          <p:cNvPr id="9" name="Arrow: Right 8">
            <a:extLst>
              <a:ext uri="{FF2B5EF4-FFF2-40B4-BE49-F238E27FC236}">
                <a16:creationId xmlns:a16="http://schemas.microsoft.com/office/drawing/2014/main" id="{42ABDD1B-EE02-C618-36FC-71797531E887}"/>
              </a:ext>
            </a:extLst>
          </p:cNvPr>
          <p:cNvSpPr/>
          <p:nvPr/>
        </p:nvSpPr>
        <p:spPr>
          <a:xfrm>
            <a:off x="8294076" y="2080846"/>
            <a:ext cx="679938" cy="269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3008AE9-801C-0940-F089-39CE4EA53FE2}"/>
              </a:ext>
            </a:extLst>
          </p:cNvPr>
          <p:cNvSpPr txBox="1"/>
          <p:nvPr/>
        </p:nvSpPr>
        <p:spPr>
          <a:xfrm>
            <a:off x="791308" y="5128845"/>
            <a:ext cx="29893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Click on the create project button to be redirected to the create a project page.</a:t>
            </a:r>
          </a:p>
        </p:txBody>
      </p:sp>
      <p:sp>
        <p:nvSpPr>
          <p:cNvPr id="11" name="Arrow: Curved Right 10">
            <a:extLst>
              <a:ext uri="{FF2B5EF4-FFF2-40B4-BE49-F238E27FC236}">
                <a16:creationId xmlns:a16="http://schemas.microsoft.com/office/drawing/2014/main" id="{6A0C7848-80D0-BC33-42C8-75D89394AF00}"/>
              </a:ext>
            </a:extLst>
          </p:cNvPr>
          <p:cNvSpPr/>
          <p:nvPr/>
        </p:nvSpPr>
        <p:spPr>
          <a:xfrm>
            <a:off x="205153" y="3707422"/>
            <a:ext cx="480646" cy="1887415"/>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87308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2B86E70D-9BA7-BC9F-DEA5-5D5D3ED73A1B}"/>
              </a:ext>
            </a:extLst>
          </p:cNvPr>
          <p:cNvPicPr>
            <a:picLocks noGrp="1" noChangeAspect="1"/>
          </p:cNvPicPr>
          <p:nvPr>
            <p:ph sz="half" idx="2"/>
          </p:nvPr>
        </p:nvPicPr>
        <p:blipFill>
          <a:blip r:embed="rId2"/>
          <a:stretch>
            <a:fillRect/>
          </a:stretch>
        </p:blipFill>
        <p:spPr>
          <a:xfrm>
            <a:off x="197941" y="715109"/>
            <a:ext cx="6554015" cy="5863614"/>
          </a:xfrm>
        </p:spPr>
      </p:pic>
      <p:sp>
        <p:nvSpPr>
          <p:cNvPr id="4" name="Footer Placeholder 3">
            <a:extLst>
              <a:ext uri="{FF2B5EF4-FFF2-40B4-BE49-F238E27FC236}">
                <a16:creationId xmlns:a16="http://schemas.microsoft.com/office/drawing/2014/main" id="{3CF2044E-F996-860E-DEC5-8084B9DFF10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512DAE4F-391F-A8BB-A2C2-FF31E7DF7264}"/>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7" name="TextBox 6">
            <a:extLst>
              <a:ext uri="{FF2B5EF4-FFF2-40B4-BE49-F238E27FC236}">
                <a16:creationId xmlns:a16="http://schemas.microsoft.com/office/drawing/2014/main" id="{5DDEFDF2-E4D9-C3A2-E608-C314D61611FA}"/>
              </a:ext>
            </a:extLst>
          </p:cNvPr>
          <p:cNvSpPr txBox="1"/>
          <p:nvPr/>
        </p:nvSpPr>
        <p:spPr>
          <a:xfrm>
            <a:off x="7620000" y="893884"/>
            <a:ext cx="41323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Enter project details to create a project for a registered contractor. Then click create project.</a:t>
            </a:r>
          </a:p>
        </p:txBody>
      </p:sp>
      <p:sp>
        <p:nvSpPr>
          <p:cNvPr id="8" name="TextBox 7">
            <a:extLst>
              <a:ext uri="{FF2B5EF4-FFF2-40B4-BE49-F238E27FC236}">
                <a16:creationId xmlns:a16="http://schemas.microsoft.com/office/drawing/2014/main" id="{18F743CE-F507-A76C-1358-84589C7397AE}"/>
              </a:ext>
            </a:extLst>
          </p:cNvPr>
          <p:cNvSpPr txBox="1"/>
          <p:nvPr/>
        </p:nvSpPr>
        <p:spPr>
          <a:xfrm>
            <a:off x="7942384" y="3121269"/>
            <a:ext cx="33850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Take note of the date/Time format </a:t>
            </a:r>
            <a:r>
              <a:rPr lang="en-US" err="1"/>
              <a:t>yyyy-mm-dd</a:t>
            </a:r>
            <a:r>
              <a:rPr lang="en-US" b="1" err="1"/>
              <a:t>T</a:t>
            </a:r>
            <a:r>
              <a:rPr lang="en-US" err="1"/>
              <a:t>hh:mm:ss</a:t>
            </a:r>
            <a:endParaRPr lang="en-US"/>
          </a:p>
        </p:txBody>
      </p:sp>
      <p:sp>
        <p:nvSpPr>
          <p:cNvPr id="9" name="Arrow: Right 8">
            <a:extLst>
              <a:ext uri="{FF2B5EF4-FFF2-40B4-BE49-F238E27FC236}">
                <a16:creationId xmlns:a16="http://schemas.microsoft.com/office/drawing/2014/main" id="{4929D2FD-11CF-64BF-0F7C-C415D60682DC}"/>
              </a:ext>
            </a:extLst>
          </p:cNvPr>
          <p:cNvSpPr/>
          <p:nvPr/>
        </p:nvSpPr>
        <p:spPr>
          <a:xfrm>
            <a:off x="6858000" y="3238499"/>
            <a:ext cx="1090246" cy="3399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957A236-82D9-FD83-C58A-903569319158}"/>
              </a:ext>
            </a:extLst>
          </p:cNvPr>
          <p:cNvSpPr/>
          <p:nvPr/>
        </p:nvSpPr>
        <p:spPr>
          <a:xfrm>
            <a:off x="3725007" y="6230816"/>
            <a:ext cx="3810000" cy="3399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white background with black text&#10;&#10;Description automatically generated">
            <a:extLst>
              <a:ext uri="{FF2B5EF4-FFF2-40B4-BE49-F238E27FC236}">
                <a16:creationId xmlns:a16="http://schemas.microsoft.com/office/drawing/2014/main" id="{1BF6AAC1-6CC8-5777-62C5-B90AC702569D}"/>
              </a:ext>
            </a:extLst>
          </p:cNvPr>
          <p:cNvPicPr>
            <a:picLocks noChangeAspect="1"/>
          </p:cNvPicPr>
          <p:nvPr/>
        </p:nvPicPr>
        <p:blipFill>
          <a:blip r:embed="rId3"/>
          <a:stretch>
            <a:fillRect/>
          </a:stretch>
        </p:blipFill>
        <p:spPr>
          <a:xfrm>
            <a:off x="7617434" y="5339861"/>
            <a:ext cx="4201991" cy="1524000"/>
          </a:xfrm>
          <a:prstGeom prst="rect">
            <a:avLst/>
          </a:prstGeom>
        </p:spPr>
      </p:pic>
    </p:spTree>
    <p:extLst>
      <p:ext uri="{BB962C8B-B14F-4D97-AF65-F5344CB8AC3E}">
        <p14:creationId xmlns:p14="http://schemas.microsoft.com/office/powerpoint/2010/main" val="2636035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02C9C256-A352-1728-9B7C-8BCE8FF9C271}"/>
              </a:ext>
            </a:extLst>
          </p:cNvPr>
          <p:cNvPicPr>
            <a:picLocks noGrp="1" noChangeAspect="1"/>
          </p:cNvPicPr>
          <p:nvPr>
            <p:ph sz="half" idx="2"/>
          </p:nvPr>
        </p:nvPicPr>
        <p:blipFill>
          <a:blip r:embed="rId2"/>
          <a:stretch>
            <a:fillRect/>
          </a:stretch>
        </p:blipFill>
        <p:spPr>
          <a:xfrm>
            <a:off x="340629" y="1512277"/>
            <a:ext cx="8355347" cy="4351338"/>
          </a:xfrm>
        </p:spPr>
      </p:pic>
      <p:sp>
        <p:nvSpPr>
          <p:cNvPr id="4" name="Footer Placeholder 3">
            <a:extLst>
              <a:ext uri="{FF2B5EF4-FFF2-40B4-BE49-F238E27FC236}">
                <a16:creationId xmlns:a16="http://schemas.microsoft.com/office/drawing/2014/main" id="{3DF381BD-68FC-61A3-0441-4D41571C6EA5}"/>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F679B9D-EC79-4974-0908-1B6F3FF0155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
        <p:nvSpPr>
          <p:cNvPr id="10" name="TextBox 9">
            <a:extLst>
              <a:ext uri="{FF2B5EF4-FFF2-40B4-BE49-F238E27FC236}">
                <a16:creationId xmlns:a16="http://schemas.microsoft.com/office/drawing/2014/main" id="{82A49E67-E7BD-0D6C-4FCF-372BD2C92097}"/>
              </a:ext>
            </a:extLst>
          </p:cNvPr>
          <p:cNvSpPr txBox="1"/>
          <p:nvPr/>
        </p:nvSpPr>
        <p:spPr>
          <a:xfrm>
            <a:off x="8701454" y="2834054"/>
            <a:ext cx="2667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Navigate back to dashboard and click view projects to view created projects.</a:t>
            </a:r>
          </a:p>
        </p:txBody>
      </p:sp>
      <p:sp>
        <p:nvSpPr>
          <p:cNvPr id="13" name="Arrow: Bent-Up 12">
            <a:extLst>
              <a:ext uri="{FF2B5EF4-FFF2-40B4-BE49-F238E27FC236}">
                <a16:creationId xmlns:a16="http://schemas.microsoft.com/office/drawing/2014/main" id="{30F87406-4B48-95E3-D51A-29040B8B7B88}"/>
              </a:ext>
            </a:extLst>
          </p:cNvPr>
          <p:cNvSpPr/>
          <p:nvPr/>
        </p:nvSpPr>
        <p:spPr>
          <a:xfrm>
            <a:off x="2538046" y="4059115"/>
            <a:ext cx="7350369" cy="42203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65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19C14F0B-EC5F-E584-1990-E35680986AE9}"/>
              </a:ext>
            </a:extLst>
          </p:cNvPr>
          <p:cNvPicPr>
            <a:picLocks noGrp="1" noChangeAspect="1"/>
          </p:cNvPicPr>
          <p:nvPr>
            <p:ph sz="half" idx="2"/>
          </p:nvPr>
        </p:nvPicPr>
        <p:blipFill>
          <a:blip r:embed="rId2"/>
          <a:stretch>
            <a:fillRect/>
          </a:stretch>
        </p:blipFill>
        <p:spPr>
          <a:xfrm>
            <a:off x="177140" y="211016"/>
            <a:ext cx="7439678" cy="6098076"/>
          </a:xfrm>
        </p:spPr>
      </p:pic>
      <p:sp>
        <p:nvSpPr>
          <p:cNvPr id="4" name="Footer Placeholder 3">
            <a:extLst>
              <a:ext uri="{FF2B5EF4-FFF2-40B4-BE49-F238E27FC236}">
                <a16:creationId xmlns:a16="http://schemas.microsoft.com/office/drawing/2014/main" id="{A78F36C6-80EE-42F9-1FC7-1B0DBB54A5CE}"/>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C3E0534-74AA-A3BD-ED0F-7A9198628DAE}"/>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
        <p:nvSpPr>
          <p:cNvPr id="7" name="TextBox 6">
            <a:extLst>
              <a:ext uri="{FF2B5EF4-FFF2-40B4-BE49-F238E27FC236}">
                <a16:creationId xmlns:a16="http://schemas.microsoft.com/office/drawing/2014/main" id="{8E59C05D-8383-D86E-52C5-32DB0B93D3EC}"/>
              </a:ext>
            </a:extLst>
          </p:cNvPr>
          <p:cNvSpPr txBox="1"/>
          <p:nvPr/>
        </p:nvSpPr>
        <p:spPr>
          <a:xfrm>
            <a:off x="8220807" y="395654"/>
            <a:ext cx="347296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Project is available under pending projects.</a:t>
            </a:r>
          </a:p>
          <a:p>
            <a:endParaRPr lang="en-US" dirty="0"/>
          </a:p>
          <a:p>
            <a:endParaRPr lang="en-US" dirty="0"/>
          </a:p>
          <a:p>
            <a:r>
              <a:rPr lang="en-US" dirty="0"/>
              <a:t>Click on the project to view the project details.</a:t>
            </a:r>
          </a:p>
        </p:txBody>
      </p:sp>
    </p:spTree>
    <p:extLst>
      <p:ext uri="{BB962C8B-B14F-4D97-AF65-F5344CB8AC3E}">
        <p14:creationId xmlns:p14="http://schemas.microsoft.com/office/powerpoint/2010/main" val="253062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493EC5A-0A16-BDFC-62AF-58DA049F288E}"/>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FF337FB1-3640-2203-E965-AA1D1BA42E86}"/>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9" name="Content Placeholder 8" descr="A screenshot of a project&#10;&#10;Description automatically generated">
            <a:extLst>
              <a:ext uri="{FF2B5EF4-FFF2-40B4-BE49-F238E27FC236}">
                <a16:creationId xmlns:a16="http://schemas.microsoft.com/office/drawing/2014/main" id="{DABDCD15-CABE-6F5C-026A-81F212D163A6}"/>
              </a:ext>
            </a:extLst>
          </p:cNvPr>
          <p:cNvPicPr>
            <a:picLocks noGrp="1" noChangeAspect="1"/>
          </p:cNvPicPr>
          <p:nvPr>
            <p:ph sz="half" idx="2"/>
          </p:nvPr>
        </p:nvPicPr>
        <p:blipFill>
          <a:blip r:embed="rId2"/>
          <a:stretch>
            <a:fillRect/>
          </a:stretch>
        </p:blipFill>
        <p:spPr>
          <a:xfrm>
            <a:off x="436828" y="278563"/>
            <a:ext cx="6011484" cy="6291600"/>
          </a:xfrm>
        </p:spPr>
      </p:pic>
      <p:sp>
        <p:nvSpPr>
          <p:cNvPr id="10" name="TextBox 9">
            <a:extLst>
              <a:ext uri="{FF2B5EF4-FFF2-40B4-BE49-F238E27FC236}">
                <a16:creationId xmlns:a16="http://schemas.microsoft.com/office/drawing/2014/main" id="{39F4DB51-6367-AD4E-902B-DA8DEE69497E}"/>
              </a:ext>
            </a:extLst>
          </p:cNvPr>
          <p:cNvSpPr txBox="1"/>
          <p:nvPr/>
        </p:nvSpPr>
        <p:spPr>
          <a:xfrm>
            <a:off x="7347857" y="807356"/>
            <a:ext cx="4445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Project details will be displayed. NB Copy the Project ID to make transaction for the specific project</a:t>
            </a:r>
          </a:p>
        </p:txBody>
      </p:sp>
      <p:sp>
        <p:nvSpPr>
          <p:cNvPr id="11" name="Arrow: Right 10">
            <a:extLst>
              <a:ext uri="{FF2B5EF4-FFF2-40B4-BE49-F238E27FC236}">
                <a16:creationId xmlns:a16="http://schemas.microsoft.com/office/drawing/2014/main" id="{75BC9889-EFC4-2611-8A8A-13A94B5162BD}"/>
              </a:ext>
            </a:extLst>
          </p:cNvPr>
          <p:cNvSpPr/>
          <p:nvPr/>
        </p:nvSpPr>
        <p:spPr>
          <a:xfrm>
            <a:off x="6455833" y="1133928"/>
            <a:ext cx="701523" cy="1330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02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B05859AF-5897-B415-C5FE-C1F1DA263AD9}"/>
              </a:ext>
            </a:extLst>
          </p:cNvPr>
          <p:cNvPicPr>
            <a:picLocks noGrp="1" noChangeAspect="1"/>
          </p:cNvPicPr>
          <p:nvPr>
            <p:ph sz="half" idx="2"/>
          </p:nvPr>
        </p:nvPicPr>
        <p:blipFill>
          <a:blip r:embed="rId2"/>
          <a:stretch>
            <a:fillRect/>
          </a:stretch>
        </p:blipFill>
        <p:spPr>
          <a:xfrm>
            <a:off x="318079" y="256419"/>
            <a:ext cx="9231112" cy="4351338"/>
          </a:xfrm>
        </p:spPr>
      </p:pic>
      <p:sp>
        <p:nvSpPr>
          <p:cNvPr id="4" name="Footer Placeholder 3">
            <a:extLst>
              <a:ext uri="{FF2B5EF4-FFF2-40B4-BE49-F238E27FC236}">
                <a16:creationId xmlns:a16="http://schemas.microsoft.com/office/drawing/2014/main" id="{FB1B234B-850D-C151-85B0-F192C6AC77DA}"/>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862B04D-A67E-AB95-7284-82CFDA1914F2}"/>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
        <p:nvSpPr>
          <p:cNvPr id="7" name="TextBox 6">
            <a:extLst>
              <a:ext uri="{FF2B5EF4-FFF2-40B4-BE49-F238E27FC236}">
                <a16:creationId xmlns:a16="http://schemas.microsoft.com/office/drawing/2014/main" id="{B44525C7-078F-98E0-E9A4-57E5407340F4}"/>
              </a:ext>
            </a:extLst>
          </p:cNvPr>
          <p:cNvSpPr txBox="1"/>
          <p:nvPr/>
        </p:nvSpPr>
        <p:spPr>
          <a:xfrm>
            <a:off x="317499" y="4822975"/>
            <a:ext cx="57905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Navigate back to dashboard and click the Create Transaction Button to create a transaction for a project.</a:t>
            </a:r>
          </a:p>
        </p:txBody>
      </p:sp>
      <p:sp>
        <p:nvSpPr>
          <p:cNvPr id="10" name="Arrow: Bent 9">
            <a:extLst>
              <a:ext uri="{FF2B5EF4-FFF2-40B4-BE49-F238E27FC236}">
                <a16:creationId xmlns:a16="http://schemas.microsoft.com/office/drawing/2014/main" id="{D4B079E1-A77C-E0DD-41D2-8EA02B780CF1}"/>
              </a:ext>
            </a:extLst>
          </p:cNvPr>
          <p:cNvSpPr/>
          <p:nvPr/>
        </p:nvSpPr>
        <p:spPr>
          <a:xfrm rot="5400000">
            <a:off x="2721428" y="2715380"/>
            <a:ext cx="907143" cy="2491617"/>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39366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11C826D1-944F-0CB2-792C-EB8445E6DCC8}"/>
              </a:ext>
            </a:extLst>
          </p:cNvPr>
          <p:cNvPicPr>
            <a:picLocks noGrp="1" noChangeAspect="1"/>
          </p:cNvPicPr>
          <p:nvPr>
            <p:ph sz="half" idx="2"/>
          </p:nvPr>
        </p:nvPicPr>
        <p:blipFill>
          <a:blip r:embed="rId2"/>
          <a:stretch>
            <a:fillRect/>
          </a:stretch>
        </p:blipFill>
        <p:spPr>
          <a:xfrm>
            <a:off x="361757" y="1248228"/>
            <a:ext cx="6773088" cy="4351338"/>
          </a:xfrm>
        </p:spPr>
      </p:pic>
      <p:sp>
        <p:nvSpPr>
          <p:cNvPr id="4" name="Footer Placeholder 3">
            <a:extLst>
              <a:ext uri="{FF2B5EF4-FFF2-40B4-BE49-F238E27FC236}">
                <a16:creationId xmlns:a16="http://schemas.microsoft.com/office/drawing/2014/main" id="{273BE5FF-3100-04F8-87CA-F2C6C661789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118F3FD8-9DB3-B9E3-1513-61785212FA40}"/>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
        <p:nvSpPr>
          <p:cNvPr id="7" name="TextBox 6">
            <a:extLst>
              <a:ext uri="{FF2B5EF4-FFF2-40B4-BE49-F238E27FC236}">
                <a16:creationId xmlns:a16="http://schemas.microsoft.com/office/drawing/2014/main" id="{B0219447-B69F-F09F-BC29-483B0FAFDD77}"/>
              </a:ext>
            </a:extLst>
          </p:cNvPr>
          <p:cNvSpPr txBox="1"/>
          <p:nvPr/>
        </p:nvSpPr>
        <p:spPr>
          <a:xfrm>
            <a:off x="7468809" y="1799166"/>
            <a:ext cx="41426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Enter the details to create a transaction. NB Paste the copied project ID. Then click transact.</a:t>
            </a:r>
          </a:p>
        </p:txBody>
      </p:sp>
      <p:sp>
        <p:nvSpPr>
          <p:cNvPr id="8" name="Arrow: Right 7">
            <a:extLst>
              <a:ext uri="{FF2B5EF4-FFF2-40B4-BE49-F238E27FC236}">
                <a16:creationId xmlns:a16="http://schemas.microsoft.com/office/drawing/2014/main" id="{27E32600-23A3-C9D6-8DDD-288277CF5064}"/>
              </a:ext>
            </a:extLst>
          </p:cNvPr>
          <p:cNvSpPr/>
          <p:nvPr/>
        </p:nvSpPr>
        <p:spPr>
          <a:xfrm>
            <a:off x="4275666" y="5016499"/>
            <a:ext cx="3181047" cy="411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hite background with black text&#10;&#10;Description automatically generated">
            <a:extLst>
              <a:ext uri="{FF2B5EF4-FFF2-40B4-BE49-F238E27FC236}">
                <a16:creationId xmlns:a16="http://schemas.microsoft.com/office/drawing/2014/main" id="{CCF3E49B-0569-A9EA-9D41-1FC3C443D939}"/>
              </a:ext>
            </a:extLst>
          </p:cNvPr>
          <p:cNvPicPr>
            <a:picLocks noChangeAspect="1"/>
          </p:cNvPicPr>
          <p:nvPr/>
        </p:nvPicPr>
        <p:blipFill>
          <a:blip r:embed="rId3"/>
          <a:stretch>
            <a:fillRect/>
          </a:stretch>
        </p:blipFill>
        <p:spPr>
          <a:xfrm>
            <a:off x="7557785" y="4626429"/>
            <a:ext cx="4248906" cy="1608666"/>
          </a:xfrm>
          <a:prstGeom prst="rect">
            <a:avLst/>
          </a:prstGeom>
        </p:spPr>
      </p:pic>
    </p:spTree>
    <p:extLst>
      <p:ext uri="{BB962C8B-B14F-4D97-AF65-F5344CB8AC3E}">
        <p14:creationId xmlns:p14="http://schemas.microsoft.com/office/powerpoint/2010/main" val="60445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dashboard&#10;&#10;Description automatically generated">
            <a:extLst>
              <a:ext uri="{FF2B5EF4-FFF2-40B4-BE49-F238E27FC236}">
                <a16:creationId xmlns:a16="http://schemas.microsoft.com/office/drawing/2014/main" id="{B3908991-B0C7-538D-D63B-8AA55F55CD18}"/>
              </a:ext>
            </a:extLst>
          </p:cNvPr>
          <p:cNvPicPr>
            <a:picLocks noGrp="1" noChangeAspect="1"/>
          </p:cNvPicPr>
          <p:nvPr>
            <p:ph sz="half" idx="2"/>
          </p:nvPr>
        </p:nvPicPr>
        <p:blipFill>
          <a:blip r:embed="rId2"/>
          <a:stretch>
            <a:fillRect/>
          </a:stretch>
        </p:blipFill>
        <p:spPr>
          <a:xfrm>
            <a:off x="485682" y="558800"/>
            <a:ext cx="8339525" cy="4351338"/>
          </a:xfrm>
        </p:spPr>
      </p:pic>
      <p:sp>
        <p:nvSpPr>
          <p:cNvPr id="4" name="Footer Placeholder 3">
            <a:extLst>
              <a:ext uri="{FF2B5EF4-FFF2-40B4-BE49-F238E27FC236}">
                <a16:creationId xmlns:a16="http://schemas.microsoft.com/office/drawing/2014/main" id="{24492978-FFB2-A9EA-9429-68E2C67AF76C}"/>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FE0A69D-236C-6332-CC94-990AD3F85351}"/>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
        <p:nvSpPr>
          <p:cNvPr id="7" name="TextBox 6">
            <a:extLst>
              <a:ext uri="{FF2B5EF4-FFF2-40B4-BE49-F238E27FC236}">
                <a16:creationId xmlns:a16="http://schemas.microsoft.com/office/drawing/2014/main" id="{5ACFAEFB-C00C-1E5C-A254-18BC5E5CC6AB}"/>
              </a:ext>
            </a:extLst>
          </p:cNvPr>
          <p:cNvSpPr txBox="1"/>
          <p:nvPr/>
        </p:nvSpPr>
        <p:spPr>
          <a:xfrm>
            <a:off x="9162142" y="1103691"/>
            <a:ext cx="26307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Graph populates per made transaction</a:t>
            </a:r>
          </a:p>
        </p:txBody>
      </p:sp>
      <p:sp>
        <p:nvSpPr>
          <p:cNvPr id="8" name="TextBox 7">
            <a:extLst>
              <a:ext uri="{FF2B5EF4-FFF2-40B4-BE49-F238E27FC236}">
                <a16:creationId xmlns:a16="http://schemas.microsoft.com/office/drawing/2014/main" id="{3186345B-94DC-4A15-392F-28517748CC57}"/>
              </a:ext>
            </a:extLst>
          </p:cNvPr>
          <p:cNvSpPr txBox="1"/>
          <p:nvPr/>
        </p:nvSpPr>
        <p:spPr>
          <a:xfrm>
            <a:off x="3522738" y="5276547"/>
            <a:ext cx="5034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Click on view transactions to view the transactions made.</a:t>
            </a:r>
          </a:p>
        </p:txBody>
      </p:sp>
      <p:sp>
        <p:nvSpPr>
          <p:cNvPr id="10" name="Arrow: Bent 9">
            <a:extLst>
              <a:ext uri="{FF2B5EF4-FFF2-40B4-BE49-F238E27FC236}">
                <a16:creationId xmlns:a16="http://schemas.microsoft.com/office/drawing/2014/main" id="{8B0C0A69-5698-490E-3A72-A90670A70EB6}"/>
              </a:ext>
            </a:extLst>
          </p:cNvPr>
          <p:cNvSpPr/>
          <p:nvPr/>
        </p:nvSpPr>
        <p:spPr>
          <a:xfrm rot="5400000">
            <a:off x="3042588" y="3211384"/>
            <a:ext cx="1052286" cy="303590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Right 10">
            <a:extLst>
              <a:ext uri="{FF2B5EF4-FFF2-40B4-BE49-F238E27FC236}">
                <a16:creationId xmlns:a16="http://schemas.microsoft.com/office/drawing/2014/main" id="{12EA77A7-805A-61DD-6A1A-8A54357FA1A4}"/>
              </a:ext>
            </a:extLst>
          </p:cNvPr>
          <p:cNvSpPr/>
          <p:nvPr/>
        </p:nvSpPr>
        <p:spPr>
          <a:xfrm>
            <a:off x="8799285" y="1254880"/>
            <a:ext cx="350761" cy="3628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930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CB23CAC2-4A92-D4EF-3C74-5B4D6E61EDA6}"/>
              </a:ext>
            </a:extLst>
          </p:cNvPr>
          <p:cNvPicPr>
            <a:picLocks noGrp="1" noChangeAspect="1"/>
          </p:cNvPicPr>
          <p:nvPr>
            <p:ph sz="half" idx="2"/>
          </p:nvPr>
        </p:nvPicPr>
        <p:blipFill>
          <a:blip r:embed="rId2"/>
          <a:stretch>
            <a:fillRect/>
          </a:stretch>
        </p:blipFill>
        <p:spPr>
          <a:xfrm>
            <a:off x="1349397" y="861181"/>
            <a:ext cx="8631998" cy="5875338"/>
          </a:xfrm>
        </p:spPr>
      </p:pic>
      <p:sp>
        <p:nvSpPr>
          <p:cNvPr id="4" name="Footer Placeholder 3">
            <a:extLst>
              <a:ext uri="{FF2B5EF4-FFF2-40B4-BE49-F238E27FC236}">
                <a16:creationId xmlns:a16="http://schemas.microsoft.com/office/drawing/2014/main" id="{C4C8746C-0926-C193-D5B2-2C42DEACC3CF}"/>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9E3D489-87F2-6726-FDC3-201CC09735A9}"/>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
        <p:nvSpPr>
          <p:cNvPr id="7" name="TextBox 6">
            <a:extLst>
              <a:ext uri="{FF2B5EF4-FFF2-40B4-BE49-F238E27FC236}">
                <a16:creationId xmlns:a16="http://schemas.microsoft.com/office/drawing/2014/main" id="{145D7260-581A-3A56-9336-A73ECE19852A}"/>
              </a:ext>
            </a:extLst>
          </p:cNvPr>
          <p:cNvSpPr txBox="1"/>
          <p:nvPr/>
        </p:nvSpPr>
        <p:spPr>
          <a:xfrm>
            <a:off x="529167" y="211666"/>
            <a:ext cx="104623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transaction displayed, stored in the blockchain. It populates per made transaction.</a:t>
            </a:r>
          </a:p>
        </p:txBody>
      </p:sp>
    </p:spTree>
    <p:extLst>
      <p:ext uri="{BB962C8B-B14F-4D97-AF65-F5344CB8AC3E}">
        <p14:creationId xmlns:p14="http://schemas.microsoft.com/office/powerpoint/2010/main" val="262121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vert="horz" lIns="0" tIns="0" rIns="0" bIns="0" rtlCol="0" anchor="t">
            <a:noAutofit/>
          </a:bodyPr>
          <a:lstStyle/>
          <a:p>
            <a:r>
              <a:rPr lang="en-US" dirty="0"/>
              <a:t>INTRODUCTION </a:t>
            </a:r>
          </a:p>
          <a:p>
            <a:r>
              <a:rPr lang="en-US" dirty="0"/>
              <a:t>Problem statement</a:t>
            </a:r>
          </a:p>
          <a:p>
            <a:r>
              <a:rPr lang="en-US" dirty="0"/>
              <a:t>Solution</a:t>
            </a:r>
          </a:p>
          <a:p>
            <a:r>
              <a:rPr lang="en-US" dirty="0">
                <a:ea typeface="+mn-lt"/>
                <a:cs typeface="+mn-lt"/>
              </a:rPr>
              <a:t>Data structure</a:t>
            </a:r>
            <a:endParaRPr lang="en-US" dirty="0"/>
          </a:p>
          <a:p>
            <a:r>
              <a:rPr lang="en-US" dirty="0"/>
              <a:t>Screenshots</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pic>
        <p:nvPicPr>
          <p:cNvPr id="3" name="Picture 2" descr="A crane with a crane hook&#10;&#10;Description automatically generated">
            <a:extLst>
              <a:ext uri="{FF2B5EF4-FFF2-40B4-BE49-F238E27FC236}">
                <a16:creationId xmlns:a16="http://schemas.microsoft.com/office/drawing/2014/main" id="{C51098EF-B1FB-D34C-90C2-4D727862A1B1}"/>
              </a:ext>
            </a:extLst>
          </p:cNvPr>
          <p:cNvPicPr>
            <a:picLocks noChangeAspect="1"/>
          </p:cNvPicPr>
          <p:nvPr/>
        </p:nvPicPr>
        <p:blipFill>
          <a:blip r:embed="rId3"/>
          <a:stretch>
            <a:fillRect/>
          </a:stretch>
        </p:blipFill>
        <p:spPr>
          <a:xfrm>
            <a:off x="1401274" y="1301262"/>
            <a:ext cx="4606435" cy="4630614"/>
          </a:xfrm>
          <a:prstGeom prst="rect">
            <a:avLst/>
          </a:prstGeom>
        </p:spPr>
      </p:pic>
    </p:spTree>
    <p:extLst>
      <p:ext uri="{BB962C8B-B14F-4D97-AF65-F5344CB8AC3E}">
        <p14:creationId xmlns:p14="http://schemas.microsoft.com/office/powerpoint/2010/main" val="317173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03B572FB-0A6C-54CE-1AE6-B3D174EB9263}"/>
              </a:ext>
            </a:extLst>
          </p:cNvPr>
          <p:cNvPicPr>
            <a:picLocks noGrp="1" noChangeAspect="1"/>
          </p:cNvPicPr>
          <p:nvPr>
            <p:ph sz="half" idx="2"/>
          </p:nvPr>
        </p:nvPicPr>
        <p:blipFill>
          <a:blip r:embed="rId2"/>
          <a:stretch>
            <a:fillRect/>
          </a:stretch>
        </p:blipFill>
        <p:spPr>
          <a:xfrm>
            <a:off x="351538" y="220133"/>
            <a:ext cx="9091622" cy="4351338"/>
          </a:xfrm>
        </p:spPr>
      </p:pic>
      <p:sp>
        <p:nvSpPr>
          <p:cNvPr id="4" name="Footer Placeholder 3">
            <a:extLst>
              <a:ext uri="{FF2B5EF4-FFF2-40B4-BE49-F238E27FC236}">
                <a16:creationId xmlns:a16="http://schemas.microsoft.com/office/drawing/2014/main" id="{698CFA9F-9ABA-4627-61A1-B3E6E2572E95}"/>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CB8FA15-D6E7-C868-5F7F-C30389D93A41}"/>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
        <p:nvSpPr>
          <p:cNvPr id="7" name="TextBox 6">
            <a:extLst>
              <a:ext uri="{FF2B5EF4-FFF2-40B4-BE49-F238E27FC236}">
                <a16:creationId xmlns:a16="http://schemas.microsoft.com/office/drawing/2014/main" id="{43CAD15F-00DE-FAD1-E5A5-4FEA1017F8DE}"/>
              </a:ext>
            </a:extLst>
          </p:cNvPr>
          <p:cNvSpPr txBox="1"/>
          <p:nvPr/>
        </p:nvSpPr>
        <p:spPr>
          <a:xfrm>
            <a:off x="952500" y="5125356"/>
            <a:ext cx="7831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Navigate back to dashboard and click on view notifications to check for any notifications.</a:t>
            </a:r>
          </a:p>
        </p:txBody>
      </p:sp>
      <p:sp>
        <p:nvSpPr>
          <p:cNvPr id="8" name="Arrow: Bent 7">
            <a:extLst>
              <a:ext uri="{FF2B5EF4-FFF2-40B4-BE49-F238E27FC236}">
                <a16:creationId xmlns:a16="http://schemas.microsoft.com/office/drawing/2014/main" id="{D09C9DA3-133A-7AA6-75AD-CA5A42C8B6B4}"/>
              </a:ext>
            </a:extLst>
          </p:cNvPr>
          <p:cNvSpPr/>
          <p:nvPr/>
        </p:nvSpPr>
        <p:spPr>
          <a:xfrm rot="5400000">
            <a:off x="1805214" y="4360333"/>
            <a:ext cx="858762" cy="71361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7518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CDCFFEDD-D28B-221C-5755-4C98AAED94E2}"/>
              </a:ext>
            </a:extLst>
          </p:cNvPr>
          <p:cNvPicPr>
            <a:picLocks noGrp="1" noChangeAspect="1"/>
          </p:cNvPicPr>
          <p:nvPr>
            <p:ph sz="half" idx="2"/>
          </p:nvPr>
        </p:nvPicPr>
        <p:blipFill>
          <a:blip r:embed="rId2"/>
          <a:stretch>
            <a:fillRect/>
          </a:stretch>
        </p:blipFill>
        <p:spPr>
          <a:xfrm>
            <a:off x="628438" y="1248229"/>
            <a:ext cx="4836680" cy="4351338"/>
          </a:xfrm>
        </p:spPr>
      </p:pic>
      <p:sp>
        <p:nvSpPr>
          <p:cNvPr id="4" name="Footer Placeholder 3">
            <a:extLst>
              <a:ext uri="{FF2B5EF4-FFF2-40B4-BE49-F238E27FC236}">
                <a16:creationId xmlns:a16="http://schemas.microsoft.com/office/drawing/2014/main" id="{D5B6E51A-D684-2C7E-58B5-AB5F46606001}"/>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DECA7C2-843F-99F1-5F37-8DE10370554A}"/>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
        <p:nvSpPr>
          <p:cNvPr id="7" name="TextBox 6">
            <a:extLst>
              <a:ext uri="{FF2B5EF4-FFF2-40B4-BE49-F238E27FC236}">
                <a16:creationId xmlns:a16="http://schemas.microsoft.com/office/drawing/2014/main" id="{E2D2447F-C0A2-D15A-24FA-50D8BEF2CDB6}"/>
              </a:ext>
            </a:extLst>
          </p:cNvPr>
          <p:cNvSpPr txBox="1"/>
          <p:nvPr/>
        </p:nvSpPr>
        <p:spPr>
          <a:xfrm>
            <a:off x="6591904" y="1784047"/>
            <a:ext cx="38553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Click get Inboxes. Notifications are currently empty</a:t>
            </a:r>
          </a:p>
        </p:txBody>
      </p:sp>
    </p:spTree>
    <p:extLst>
      <p:ext uri="{BB962C8B-B14F-4D97-AF65-F5344CB8AC3E}">
        <p14:creationId xmlns:p14="http://schemas.microsoft.com/office/powerpoint/2010/main" val="866472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2E506F28-424B-97F2-6E30-CD2B1B820F43}"/>
              </a:ext>
            </a:extLst>
          </p:cNvPr>
          <p:cNvPicPr>
            <a:picLocks noGrp="1" noChangeAspect="1"/>
          </p:cNvPicPr>
          <p:nvPr>
            <p:ph sz="half" idx="2"/>
          </p:nvPr>
        </p:nvPicPr>
        <p:blipFill>
          <a:blip r:embed="rId2"/>
          <a:stretch>
            <a:fillRect/>
          </a:stretch>
        </p:blipFill>
        <p:spPr>
          <a:xfrm>
            <a:off x="303157" y="498324"/>
            <a:ext cx="9091622" cy="4351338"/>
          </a:xfrm>
        </p:spPr>
      </p:pic>
      <p:sp>
        <p:nvSpPr>
          <p:cNvPr id="4" name="Footer Placeholder 3">
            <a:extLst>
              <a:ext uri="{FF2B5EF4-FFF2-40B4-BE49-F238E27FC236}">
                <a16:creationId xmlns:a16="http://schemas.microsoft.com/office/drawing/2014/main" id="{FFB47244-34EB-8AFD-8205-41984B53D037}"/>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50364CC4-39E7-68DA-20FD-1C2D773BD1AC}"/>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
        <p:nvSpPr>
          <p:cNvPr id="7" name="TextBox 6">
            <a:extLst>
              <a:ext uri="{FF2B5EF4-FFF2-40B4-BE49-F238E27FC236}">
                <a16:creationId xmlns:a16="http://schemas.microsoft.com/office/drawing/2014/main" id="{730EE77E-FEE0-AA60-9864-8412977820B7}"/>
              </a:ext>
            </a:extLst>
          </p:cNvPr>
          <p:cNvSpPr txBox="1"/>
          <p:nvPr/>
        </p:nvSpPr>
        <p:spPr>
          <a:xfrm>
            <a:off x="635000" y="5125356"/>
            <a:ext cx="79979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Navigate back to dashboard and then go back to log in, to log in as contractor.</a:t>
            </a:r>
          </a:p>
        </p:txBody>
      </p:sp>
    </p:spTree>
    <p:extLst>
      <p:ext uri="{BB962C8B-B14F-4D97-AF65-F5344CB8AC3E}">
        <p14:creationId xmlns:p14="http://schemas.microsoft.com/office/powerpoint/2010/main" val="523951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861F94C4-5668-902A-E56D-B6AA6D071BDC}"/>
              </a:ext>
            </a:extLst>
          </p:cNvPr>
          <p:cNvPicPr>
            <a:picLocks noGrp="1" noChangeAspect="1"/>
          </p:cNvPicPr>
          <p:nvPr>
            <p:ph sz="half" idx="2"/>
          </p:nvPr>
        </p:nvPicPr>
        <p:blipFill>
          <a:blip r:embed="rId2"/>
          <a:stretch>
            <a:fillRect/>
          </a:stretch>
        </p:blipFill>
        <p:spPr>
          <a:xfrm>
            <a:off x="1815566" y="1828800"/>
            <a:ext cx="8195565" cy="4351338"/>
          </a:xfrm>
        </p:spPr>
      </p:pic>
      <p:sp>
        <p:nvSpPr>
          <p:cNvPr id="4" name="Footer Placeholder 3">
            <a:extLst>
              <a:ext uri="{FF2B5EF4-FFF2-40B4-BE49-F238E27FC236}">
                <a16:creationId xmlns:a16="http://schemas.microsoft.com/office/drawing/2014/main" id="{E005ABA8-F377-2C3B-26F2-365C13C1A2EF}"/>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B19A77A-605A-1A55-40F3-1A1D64AF9775}"/>
              </a:ext>
            </a:extLst>
          </p:cNvPr>
          <p:cNvSpPr>
            <a:spLocks noGrp="1"/>
          </p:cNvSpPr>
          <p:nvPr>
            <p:ph type="sldNum" sz="quarter" idx="11"/>
          </p:nvPr>
        </p:nvSpPr>
        <p:spPr/>
        <p:txBody>
          <a:bodyPr/>
          <a:lstStyle/>
          <a:p>
            <a:fld id="{09A01C0A-2BB6-49E7-91A3-DCB9F9F59583}" type="slidenum">
              <a:rPr lang="en-US" smtClean="0"/>
              <a:pPr/>
              <a:t>23</a:t>
            </a:fld>
            <a:endParaRPr lang="en-US" dirty="0"/>
          </a:p>
        </p:txBody>
      </p:sp>
      <p:sp>
        <p:nvSpPr>
          <p:cNvPr id="7" name="TextBox 6">
            <a:extLst>
              <a:ext uri="{FF2B5EF4-FFF2-40B4-BE49-F238E27FC236}">
                <a16:creationId xmlns:a16="http://schemas.microsoft.com/office/drawing/2014/main" id="{817642B7-4439-6F05-1B8A-69A5375228B4}"/>
              </a:ext>
            </a:extLst>
          </p:cNvPr>
          <p:cNvSpPr txBox="1"/>
          <p:nvPr/>
        </p:nvSpPr>
        <p:spPr>
          <a:xfrm>
            <a:off x="2282976" y="650118"/>
            <a:ext cx="5306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Login as contractor.</a:t>
            </a:r>
          </a:p>
        </p:txBody>
      </p:sp>
    </p:spTree>
    <p:extLst>
      <p:ext uri="{BB962C8B-B14F-4D97-AF65-F5344CB8AC3E}">
        <p14:creationId xmlns:p14="http://schemas.microsoft.com/office/powerpoint/2010/main" val="3654786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hat&#10;&#10;Description automatically generated">
            <a:extLst>
              <a:ext uri="{FF2B5EF4-FFF2-40B4-BE49-F238E27FC236}">
                <a16:creationId xmlns:a16="http://schemas.microsoft.com/office/drawing/2014/main" id="{E892CE8C-17BF-2437-C1C7-B80034CF5971}"/>
              </a:ext>
            </a:extLst>
          </p:cNvPr>
          <p:cNvPicPr>
            <a:picLocks noGrp="1" noChangeAspect="1"/>
          </p:cNvPicPr>
          <p:nvPr>
            <p:ph sz="half" idx="2"/>
          </p:nvPr>
        </p:nvPicPr>
        <p:blipFill>
          <a:blip r:embed="rId2"/>
          <a:stretch>
            <a:fillRect/>
          </a:stretch>
        </p:blipFill>
        <p:spPr>
          <a:xfrm>
            <a:off x="458909" y="449943"/>
            <a:ext cx="6941642" cy="4351338"/>
          </a:xfrm>
        </p:spPr>
      </p:pic>
      <p:sp>
        <p:nvSpPr>
          <p:cNvPr id="4" name="Footer Placeholder 3">
            <a:extLst>
              <a:ext uri="{FF2B5EF4-FFF2-40B4-BE49-F238E27FC236}">
                <a16:creationId xmlns:a16="http://schemas.microsoft.com/office/drawing/2014/main" id="{61DF5A1B-CDAD-F238-0366-CBACD0608DE7}"/>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443149B-957A-EC21-0365-B8FA418C83B2}"/>
              </a:ext>
            </a:extLst>
          </p:cNvPr>
          <p:cNvSpPr>
            <a:spLocks noGrp="1"/>
          </p:cNvSpPr>
          <p:nvPr>
            <p:ph type="sldNum" sz="quarter" idx="11"/>
          </p:nvPr>
        </p:nvSpPr>
        <p:spPr/>
        <p:txBody>
          <a:bodyPr/>
          <a:lstStyle/>
          <a:p>
            <a:fld id="{09A01C0A-2BB6-49E7-91A3-DCB9F9F59583}" type="slidenum">
              <a:rPr lang="en-US" smtClean="0"/>
              <a:pPr/>
              <a:t>24</a:t>
            </a:fld>
            <a:endParaRPr lang="en-US" dirty="0"/>
          </a:p>
        </p:txBody>
      </p:sp>
      <p:sp>
        <p:nvSpPr>
          <p:cNvPr id="8" name="TextBox 7">
            <a:extLst>
              <a:ext uri="{FF2B5EF4-FFF2-40B4-BE49-F238E27FC236}">
                <a16:creationId xmlns:a16="http://schemas.microsoft.com/office/drawing/2014/main" id="{BE1A9FA2-F25C-74E1-0B83-C1D993D8D769}"/>
              </a:ext>
            </a:extLst>
          </p:cNvPr>
          <p:cNvSpPr txBox="1"/>
          <p:nvPr/>
        </p:nvSpPr>
        <p:spPr>
          <a:xfrm>
            <a:off x="7590692" y="703384"/>
            <a:ext cx="382465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Contractor can view all submitted transactions similar to the Government official</a:t>
            </a:r>
          </a:p>
        </p:txBody>
      </p:sp>
      <p:sp>
        <p:nvSpPr>
          <p:cNvPr id="9" name="TextBox 8">
            <a:extLst>
              <a:ext uri="{FF2B5EF4-FFF2-40B4-BE49-F238E27FC236}">
                <a16:creationId xmlns:a16="http://schemas.microsoft.com/office/drawing/2014/main" id="{68981CA8-AC9E-0B81-22F9-D8009D591992}"/>
              </a:ext>
            </a:extLst>
          </p:cNvPr>
          <p:cNvSpPr txBox="1"/>
          <p:nvPr/>
        </p:nvSpPr>
        <p:spPr>
          <a:xfrm>
            <a:off x="7781192" y="2373922"/>
            <a:ext cx="35608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Contractor can view transactions made to them only ,so they can complete the project</a:t>
            </a:r>
          </a:p>
        </p:txBody>
      </p:sp>
      <p:sp>
        <p:nvSpPr>
          <p:cNvPr id="10" name="TextBox 9">
            <a:extLst>
              <a:ext uri="{FF2B5EF4-FFF2-40B4-BE49-F238E27FC236}">
                <a16:creationId xmlns:a16="http://schemas.microsoft.com/office/drawing/2014/main" id="{496B339B-5DA5-78F7-323E-5AB31DBC6D23}"/>
              </a:ext>
            </a:extLst>
          </p:cNvPr>
          <p:cNvSpPr txBox="1"/>
          <p:nvPr/>
        </p:nvSpPr>
        <p:spPr>
          <a:xfrm>
            <a:off x="674076" y="5128846"/>
            <a:ext cx="46452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Contractor has an inbox, and views notifications made to them. To view message, click on the message</a:t>
            </a:r>
          </a:p>
        </p:txBody>
      </p:sp>
      <p:pic>
        <p:nvPicPr>
          <p:cNvPr id="11" name="Picture 10" descr="A screenshot of a computer&#10;&#10;Description automatically generated">
            <a:extLst>
              <a:ext uri="{FF2B5EF4-FFF2-40B4-BE49-F238E27FC236}">
                <a16:creationId xmlns:a16="http://schemas.microsoft.com/office/drawing/2014/main" id="{436D0AD6-A029-6CCF-5CBE-0F21B32D3710}"/>
              </a:ext>
            </a:extLst>
          </p:cNvPr>
          <p:cNvPicPr>
            <a:picLocks noChangeAspect="1"/>
          </p:cNvPicPr>
          <p:nvPr/>
        </p:nvPicPr>
        <p:blipFill>
          <a:blip r:embed="rId3"/>
          <a:stretch>
            <a:fillRect/>
          </a:stretch>
        </p:blipFill>
        <p:spPr>
          <a:xfrm>
            <a:off x="5130250" y="3716215"/>
            <a:ext cx="3971317" cy="3141786"/>
          </a:xfrm>
          <a:prstGeom prst="rect">
            <a:avLst/>
          </a:prstGeom>
        </p:spPr>
      </p:pic>
      <p:sp>
        <p:nvSpPr>
          <p:cNvPr id="12" name="Arrow: Bent 11">
            <a:extLst>
              <a:ext uri="{FF2B5EF4-FFF2-40B4-BE49-F238E27FC236}">
                <a16:creationId xmlns:a16="http://schemas.microsoft.com/office/drawing/2014/main" id="{C685C3C0-A010-FF1A-91EA-6F8F912BEB41}"/>
              </a:ext>
            </a:extLst>
          </p:cNvPr>
          <p:cNvSpPr/>
          <p:nvPr/>
        </p:nvSpPr>
        <p:spPr>
          <a:xfrm rot="5400000">
            <a:off x="3549162" y="1140070"/>
            <a:ext cx="726830" cy="430236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060611E3-BECA-C7EE-6FA3-A0C6CBB77134}"/>
              </a:ext>
            </a:extLst>
          </p:cNvPr>
          <p:cNvSpPr/>
          <p:nvPr/>
        </p:nvSpPr>
        <p:spPr>
          <a:xfrm rot="5400000">
            <a:off x="4885592" y="-1104898"/>
            <a:ext cx="609599" cy="636562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5658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A64614A6-CF95-B458-F980-4CF97A59C818}"/>
              </a:ext>
            </a:extLst>
          </p:cNvPr>
          <p:cNvPicPr>
            <a:picLocks noGrp="1" noChangeAspect="1"/>
          </p:cNvPicPr>
          <p:nvPr>
            <p:ph sz="half" idx="2"/>
          </p:nvPr>
        </p:nvPicPr>
        <p:blipFill>
          <a:blip r:embed="rId2"/>
          <a:stretch>
            <a:fillRect/>
          </a:stretch>
        </p:blipFill>
        <p:spPr>
          <a:xfrm>
            <a:off x="195947" y="253828"/>
            <a:ext cx="5476875" cy="3352800"/>
          </a:xfrm>
        </p:spPr>
      </p:pic>
      <p:sp>
        <p:nvSpPr>
          <p:cNvPr id="4" name="Footer Placeholder 3">
            <a:extLst>
              <a:ext uri="{FF2B5EF4-FFF2-40B4-BE49-F238E27FC236}">
                <a16:creationId xmlns:a16="http://schemas.microsoft.com/office/drawing/2014/main" id="{5019F1A9-A296-CEEB-879B-249C471926A2}"/>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64BB6B9-8CD5-0FEA-C987-45B1CB937DB2}"/>
              </a:ext>
            </a:extLst>
          </p:cNvPr>
          <p:cNvSpPr>
            <a:spLocks noGrp="1"/>
          </p:cNvSpPr>
          <p:nvPr>
            <p:ph type="sldNum" sz="quarter" idx="11"/>
          </p:nvPr>
        </p:nvSpPr>
        <p:spPr/>
        <p:txBody>
          <a:bodyPr/>
          <a:lstStyle/>
          <a:p>
            <a:fld id="{09A01C0A-2BB6-49E7-91A3-DCB9F9F59583}" type="slidenum">
              <a:rPr lang="en-US" smtClean="0"/>
              <a:pPr/>
              <a:t>25</a:t>
            </a:fld>
            <a:endParaRPr lang="en-US" dirty="0"/>
          </a:p>
        </p:txBody>
      </p:sp>
      <p:pic>
        <p:nvPicPr>
          <p:cNvPr id="7" name="Picture 6" descr="A screenshot of a computer&#10;&#10;Description automatically generated">
            <a:extLst>
              <a:ext uri="{FF2B5EF4-FFF2-40B4-BE49-F238E27FC236}">
                <a16:creationId xmlns:a16="http://schemas.microsoft.com/office/drawing/2014/main" id="{6072B5DC-E69F-B28E-24A2-B7634133B591}"/>
              </a:ext>
            </a:extLst>
          </p:cNvPr>
          <p:cNvPicPr>
            <a:picLocks noChangeAspect="1"/>
          </p:cNvPicPr>
          <p:nvPr/>
        </p:nvPicPr>
        <p:blipFill>
          <a:blip r:embed="rId3"/>
          <a:stretch>
            <a:fillRect/>
          </a:stretch>
        </p:blipFill>
        <p:spPr>
          <a:xfrm>
            <a:off x="5959809" y="737809"/>
            <a:ext cx="5485431" cy="5721048"/>
          </a:xfrm>
          <a:prstGeom prst="rect">
            <a:avLst/>
          </a:prstGeom>
        </p:spPr>
      </p:pic>
      <p:sp>
        <p:nvSpPr>
          <p:cNvPr id="8" name="TextBox 7">
            <a:extLst>
              <a:ext uri="{FF2B5EF4-FFF2-40B4-BE49-F238E27FC236}">
                <a16:creationId xmlns:a16="http://schemas.microsoft.com/office/drawing/2014/main" id="{7B43C47E-4F89-2978-3864-C30E19028226}"/>
              </a:ext>
            </a:extLst>
          </p:cNvPr>
          <p:cNvSpPr txBox="1"/>
          <p:nvPr/>
        </p:nvSpPr>
        <p:spPr>
          <a:xfrm>
            <a:off x="574524" y="3976309"/>
            <a:ext cx="39309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Message for the contractor</a:t>
            </a:r>
          </a:p>
        </p:txBody>
      </p:sp>
      <p:sp>
        <p:nvSpPr>
          <p:cNvPr id="9" name="TextBox 8">
            <a:extLst>
              <a:ext uri="{FF2B5EF4-FFF2-40B4-BE49-F238E27FC236}">
                <a16:creationId xmlns:a16="http://schemas.microsoft.com/office/drawing/2014/main" id="{F4EACF6C-BC89-3FB7-7C3B-4B25F4595349}"/>
              </a:ext>
            </a:extLst>
          </p:cNvPr>
          <p:cNvSpPr txBox="1"/>
          <p:nvPr/>
        </p:nvSpPr>
        <p:spPr>
          <a:xfrm>
            <a:off x="374952" y="5518452"/>
            <a:ext cx="43240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Contractor sets project status to true after completing project.</a:t>
            </a:r>
          </a:p>
        </p:txBody>
      </p:sp>
      <p:sp>
        <p:nvSpPr>
          <p:cNvPr id="10" name="Arrow: Left 9">
            <a:extLst>
              <a:ext uri="{FF2B5EF4-FFF2-40B4-BE49-F238E27FC236}">
                <a16:creationId xmlns:a16="http://schemas.microsoft.com/office/drawing/2014/main" id="{DD4196AD-E39B-93E8-3D6B-6E9E0793CF97}"/>
              </a:ext>
            </a:extLst>
          </p:cNvPr>
          <p:cNvSpPr/>
          <p:nvPr/>
        </p:nvSpPr>
        <p:spPr>
          <a:xfrm>
            <a:off x="4308928" y="5609167"/>
            <a:ext cx="1584476" cy="39914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87B571D5-DDD1-4D6C-499E-B800205B24A8}"/>
              </a:ext>
            </a:extLst>
          </p:cNvPr>
          <p:cNvSpPr/>
          <p:nvPr/>
        </p:nvSpPr>
        <p:spPr>
          <a:xfrm>
            <a:off x="2086428" y="3371547"/>
            <a:ext cx="520095" cy="6047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716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7FB7FCB4-A4D3-E995-F6C0-B2FA77813D39}"/>
              </a:ext>
            </a:extLst>
          </p:cNvPr>
          <p:cNvPicPr>
            <a:picLocks noGrp="1" noChangeAspect="1"/>
          </p:cNvPicPr>
          <p:nvPr>
            <p:ph sz="half" idx="2"/>
          </p:nvPr>
        </p:nvPicPr>
        <p:blipFill>
          <a:blip r:embed="rId2"/>
          <a:stretch>
            <a:fillRect/>
          </a:stretch>
        </p:blipFill>
        <p:spPr>
          <a:xfrm>
            <a:off x="337747" y="803690"/>
            <a:ext cx="7353300" cy="3305175"/>
          </a:xfrm>
        </p:spPr>
      </p:pic>
      <p:sp>
        <p:nvSpPr>
          <p:cNvPr id="4" name="Footer Placeholder 3">
            <a:extLst>
              <a:ext uri="{FF2B5EF4-FFF2-40B4-BE49-F238E27FC236}">
                <a16:creationId xmlns:a16="http://schemas.microsoft.com/office/drawing/2014/main" id="{D2D56B76-32D6-870A-5BA0-1F2901D91A9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980F00-1EA4-6DD4-204A-505A7146A259}"/>
              </a:ext>
            </a:extLst>
          </p:cNvPr>
          <p:cNvSpPr>
            <a:spLocks noGrp="1"/>
          </p:cNvSpPr>
          <p:nvPr>
            <p:ph type="sldNum" sz="quarter" idx="11"/>
          </p:nvPr>
        </p:nvSpPr>
        <p:spPr/>
        <p:txBody>
          <a:bodyPr/>
          <a:lstStyle/>
          <a:p>
            <a:fld id="{09A01C0A-2BB6-49E7-91A3-DCB9F9F59583}" type="slidenum">
              <a:rPr lang="en-US" smtClean="0"/>
              <a:pPr/>
              <a:t>26</a:t>
            </a:fld>
            <a:endParaRPr lang="en-US" dirty="0"/>
          </a:p>
        </p:txBody>
      </p:sp>
      <p:sp>
        <p:nvSpPr>
          <p:cNvPr id="7" name="TextBox 6">
            <a:extLst>
              <a:ext uri="{FF2B5EF4-FFF2-40B4-BE49-F238E27FC236}">
                <a16:creationId xmlns:a16="http://schemas.microsoft.com/office/drawing/2014/main" id="{846B1274-55B0-F7E4-C4AC-30720E85A007}"/>
              </a:ext>
            </a:extLst>
          </p:cNvPr>
          <p:cNvSpPr txBox="1"/>
          <p:nvPr/>
        </p:nvSpPr>
        <p:spPr>
          <a:xfrm>
            <a:off x="1012976" y="4822976"/>
            <a:ext cx="50648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Government Official is notified of completed project.</a:t>
            </a:r>
          </a:p>
        </p:txBody>
      </p:sp>
      <p:sp>
        <p:nvSpPr>
          <p:cNvPr id="9" name="Arrow: Down 8">
            <a:extLst>
              <a:ext uri="{FF2B5EF4-FFF2-40B4-BE49-F238E27FC236}">
                <a16:creationId xmlns:a16="http://schemas.microsoft.com/office/drawing/2014/main" id="{B29FD7FF-F3CD-B3D3-DD4A-89BB5D686090}"/>
              </a:ext>
            </a:extLst>
          </p:cNvPr>
          <p:cNvSpPr/>
          <p:nvPr/>
        </p:nvSpPr>
        <p:spPr>
          <a:xfrm>
            <a:off x="3114523" y="3976309"/>
            <a:ext cx="471714" cy="7861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370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5A69B245-0285-CAD8-C176-EF06F7887585}"/>
              </a:ext>
            </a:extLst>
          </p:cNvPr>
          <p:cNvPicPr>
            <a:picLocks noGrp="1" noChangeAspect="1"/>
          </p:cNvPicPr>
          <p:nvPr>
            <p:ph sz="half" idx="2"/>
          </p:nvPr>
        </p:nvPicPr>
        <p:blipFill>
          <a:blip r:embed="rId2"/>
          <a:stretch>
            <a:fillRect/>
          </a:stretch>
        </p:blipFill>
        <p:spPr>
          <a:xfrm>
            <a:off x="410100" y="244325"/>
            <a:ext cx="8272974" cy="5258480"/>
          </a:xfrm>
        </p:spPr>
      </p:pic>
      <p:sp>
        <p:nvSpPr>
          <p:cNvPr id="4" name="Footer Placeholder 3">
            <a:extLst>
              <a:ext uri="{FF2B5EF4-FFF2-40B4-BE49-F238E27FC236}">
                <a16:creationId xmlns:a16="http://schemas.microsoft.com/office/drawing/2014/main" id="{0FBBE971-F73D-946A-AF18-0EFF331A8BE5}"/>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1F53B7A4-EE3C-E5BC-6C29-AAE5C757AE2E}"/>
              </a:ext>
            </a:extLst>
          </p:cNvPr>
          <p:cNvSpPr>
            <a:spLocks noGrp="1"/>
          </p:cNvSpPr>
          <p:nvPr>
            <p:ph type="sldNum" sz="quarter" idx="11"/>
          </p:nvPr>
        </p:nvSpPr>
        <p:spPr/>
        <p:txBody>
          <a:bodyPr/>
          <a:lstStyle/>
          <a:p>
            <a:fld id="{09A01C0A-2BB6-49E7-91A3-DCB9F9F59583}" type="slidenum">
              <a:rPr lang="en-US" smtClean="0"/>
              <a:pPr/>
              <a:t>27</a:t>
            </a:fld>
            <a:endParaRPr lang="en-US" dirty="0"/>
          </a:p>
        </p:txBody>
      </p:sp>
      <p:sp>
        <p:nvSpPr>
          <p:cNvPr id="7" name="TextBox 6">
            <a:extLst>
              <a:ext uri="{FF2B5EF4-FFF2-40B4-BE49-F238E27FC236}">
                <a16:creationId xmlns:a16="http://schemas.microsoft.com/office/drawing/2014/main" id="{973EEBEC-3F0E-F205-12BF-F871FEA830BA}"/>
              </a:ext>
            </a:extLst>
          </p:cNvPr>
          <p:cNvSpPr txBox="1"/>
          <p:nvPr/>
        </p:nvSpPr>
        <p:spPr>
          <a:xfrm>
            <a:off x="1859642" y="5926666"/>
            <a:ext cx="70303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Project is now available under completed projects.</a:t>
            </a:r>
          </a:p>
        </p:txBody>
      </p:sp>
    </p:spTree>
    <p:extLst>
      <p:ext uri="{BB962C8B-B14F-4D97-AF65-F5344CB8AC3E}">
        <p14:creationId xmlns:p14="http://schemas.microsoft.com/office/powerpoint/2010/main" val="2952069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B6C716D4-9767-0913-11CA-DE134F1ACB9C}"/>
              </a:ext>
            </a:extLst>
          </p:cNvPr>
          <p:cNvPicPr>
            <a:picLocks noGrp="1" noChangeAspect="1"/>
          </p:cNvPicPr>
          <p:nvPr>
            <p:ph sz="half" idx="2"/>
          </p:nvPr>
        </p:nvPicPr>
        <p:blipFill>
          <a:blip r:embed="rId2"/>
          <a:stretch>
            <a:fillRect/>
          </a:stretch>
        </p:blipFill>
        <p:spPr>
          <a:xfrm>
            <a:off x="922774" y="280610"/>
            <a:ext cx="6376769" cy="4351338"/>
          </a:xfrm>
        </p:spPr>
      </p:pic>
      <p:sp>
        <p:nvSpPr>
          <p:cNvPr id="4" name="Footer Placeholder 3">
            <a:extLst>
              <a:ext uri="{FF2B5EF4-FFF2-40B4-BE49-F238E27FC236}">
                <a16:creationId xmlns:a16="http://schemas.microsoft.com/office/drawing/2014/main" id="{B70F60D3-4099-8C89-FC4D-53E80B75EA0E}"/>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F96497-AC5D-5FB8-D0E8-E45F0EF981FB}"/>
              </a:ext>
            </a:extLst>
          </p:cNvPr>
          <p:cNvSpPr>
            <a:spLocks noGrp="1"/>
          </p:cNvSpPr>
          <p:nvPr>
            <p:ph type="sldNum" sz="quarter" idx="11"/>
          </p:nvPr>
        </p:nvSpPr>
        <p:spPr/>
        <p:txBody>
          <a:bodyPr/>
          <a:lstStyle/>
          <a:p>
            <a:fld id="{09A01C0A-2BB6-49E7-91A3-DCB9F9F59583}" type="slidenum">
              <a:rPr lang="en-US" smtClean="0"/>
              <a:pPr/>
              <a:t>28</a:t>
            </a:fld>
            <a:endParaRPr lang="en-US" dirty="0"/>
          </a:p>
        </p:txBody>
      </p:sp>
      <p:sp>
        <p:nvSpPr>
          <p:cNvPr id="7" name="TextBox 6">
            <a:extLst>
              <a:ext uri="{FF2B5EF4-FFF2-40B4-BE49-F238E27FC236}">
                <a16:creationId xmlns:a16="http://schemas.microsoft.com/office/drawing/2014/main" id="{5D2EB6F2-D68A-9BB6-3DE0-3B8BC3ED526F}"/>
              </a:ext>
            </a:extLst>
          </p:cNvPr>
          <p:cNvSpPr txBox="1"/>
          <p:nvPr/>
        </p:nvSpPr>
        <p:spPr>
          <a:xfrm>
            <a:off x="7892142" y="1285119"/>
            <a:ext cx="32203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All transactions and communications are tracked between official and contractor.</a:t>
            </a:r>
          </a:p>
        </p:txBody>
      </p:sp>
    </p:spTree>
    <p:extLst>
      <p:ext uri="{BB962C8B-B14F-4D97-AF65-F5344CB8AC3E}">
        <p14:creationId xmlns:p14="http://schemas.microsoft.com/office/powerpoint/2010/main" val="4117076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Molebogeng Baloyi</a:t>
            </a:r>
          </a:p>
          <a:p>
            <a:r>
              <a:rPr lang="en-US" dirty="0"/>
              <a:t>221048179</a:t>
            </a:r>
          </a:p>
          <a:p>
            <a:r>
              <a:rPr lang="en-US" dirty="0"/>
              <a:t>CSC3A Blockchain MiniProject</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a:xfrm rot="16200000">
            <a:off x="9042011" y="3082466"/>
            <a:ext cx="6232453" cy="67525"/>
          </a:xfrm>
        </p:spPr>
        <p:txBody>
          <a:bodyPr/>
          <a:lstStyle/>
          <a:p>
            <a:r>
              <a:rPr lang="en-US" dirty="0"/>
              <a:t>PUBLIC SECTOR FINANCIAL OVERSIGHT SYSTEM (PSFOS)</a:t>
            </a:r>
            <a:endParaRPr lang="en-US" b="0" dirty="0">
              <a:solidFill>
                <a:srgbClr val="36393B"/>
              </a:solidFill>
            </a:endParaRPr>
          </a:p>
          <a:p>
            <a:endParaRPr lang="en-US" b="0" dirty="0">
              <a:solidFill>
                <a:srgbClr val="36393B"/>
              </a:solidFill>
            </a:endParaRPr>
          </a:p>
          <a:p>
            <a:endParaRPr lang="en-US" dirty="0"/>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29</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vert="horz" lIns="0" tIns="0" rIns="0" bIns="0" rtlCol="0" anchor="t">
            <a:noAutofit/>
          </a:bodyPr>
          <a:lstStyle/>
          <a:p>
            <a:r>
              <a:rPr lang="en-US" sz="1600" dirty="0">
                <a:solidFill>
                  <a:srgbClr val="0D0D0D"/>
                </a:solidFill>
                <a:ea typeface="+mn-lt"/>
                <a:cs typeface="+mn-lt"/>
              </a:rPr>
              <a:t>This project proposal entails the development of a blockchain-based system to monitor and oversee funds allocated for government infrastructure projects. </a:t>
            </a:r>
            <a:endParaRPr lang="en-US" sz="1600">
              <a:solidFill>
                <a:srgbClr val="36393B"/>
              </a:solidFill>
              <a:ea typeface="+mn-lt"/>
              <a:cs typeface="+mn-lt"/>
            </a:endParaRPr>
          </a:p>
          <a:p>
            <a:r>
              <a:rPr lang="en-US" sz="1600" dirty="0">
                <a:solidFill>
                  <a:srgbClr val="0D0D0D"/>
                </a:solidFill>
                <a:ea typeface="+mn-lt"/>
                <a:cs typeface="+mn-lt"/>
              </a:rPr>
              <a:t>The decentralized ledger includes budgeting, and reporting  ensuring transparency, immutability, and auditability to prevent corruption and resource misallocation. User-friendly navigation and robust security protect sensitive financial data.</a:t>
            </a:r>
            <a:endParaRPr lang="en-US" sz="1400"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a:off x="8954088" y="3041435"/>
            <a:ext cx="6279345" cy="196479"/>
          </a:xfrm>
        </p:spPr>
        <p:txBody>
          <a:bodyPr/>
          <a:lstStyle/>
          <a:p>
            <a:r>
              <a:rPr lang="en-US" dirty="0"/>
              <a:t>PUBLIC SECTOR FINANCIAL OVERSIGHT SYSTEM (PSFOS)</a:t>
            </a:r>
            <a:endParaRPr lang="en-US" b="0" dirty="0">
              <a:solidFill>
                <a:srgbClr val="000000"/>
              </a:solidFill>
            </a:endParaRPr>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pic>
        <p:nvPicPr>
          <p:cNvPr id="4" name="Picture 3" descr="A close up of some currency&#10;&#10;Description automatically generated">
            <a:extLst>
              <a:ext uri="{FF2B5EF4-FFF2-40B4-BE49-F238E27FC236}">
                <a16:creationId xmlns:a16="http://schemas.microsoft.com/office/drawing/2014/main" id="{6AC6CEED-A657-3B41-CCCB-0BCD33453C8A}"/>
              </a:ext>
            </a:extLst>
          </p:cNvPr>
          <p:cNvPicPr>
            <a:picLocks noChangeAspect="1"/>
          </p:cNvPicPr>
          <p:nvPr/>
        </p:nvPicPr>
        <p:blipFill>
          <a:blip r:embed="rId2"/>
          <a:stretch>
            <a:fillRect/>
          </a:stretch>
        </p:blipFill>
        <p:spPr>
          <a:xfrm>
            <a:off x="254244" y="2084510"/>
            <a:ext cx="5353050" cy="3486150"/>
          </a:xfrm>
          <a:prstGeom prst="rect">
            <a:avLst/>
          </a:prstGeom>
        </p:spPr>
      </p:pic>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Problem statement</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vert="horz" lIns="0" tIns="0" rIns="0" bIns="0" rtlCol="0" anchor="t">
            <a:noAutofit/>
          </a:bodyPr>
          <a:lstStyle/>
          <a:p>
            <a:r>
              <a:rPr lang="en-US" sz="1200" dirty="0">
                <a:solidFill>
                  <a:srgbClr val="0D0D0D"/>
                </a:solidFill>
                <a:ea typeface="+mn-lt"/>
                <a:cs typeface="+mn-lt"/>
              </a:rPr>
              <a:t>Governments globally  face significant challenges with corruption and financial mismanagement in infrastructure projects, resulting in incomplete projects and public distrust. Existing solutions lack comprehensive transparency, immutability, and auditability, leading to ineffective oversight of public funds.</a:t>
            </a:r>
            <a:endParaRPr lang="en-US" dirty="0">
              <a:ea typeface="+mn-lt"/>
              <a:cs typeface="+mn-lt"/>
            </a:endParaRP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solidFill>
                  <a:srgbClr val="FFFFFF"/>
                </a:solidFill>
                <a:ea typeface="+mj-lt"/>
                <a:cs typeface="+mj-lt"/>
              </a:rPr>
              <a:t>Public Sector Financial Oversight System (PSFOS)</a:t>
            </a:r>
            <a:endParaRPr lang="en-US"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What is the solution????</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6301571" y="816326"/>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a:xfrm rot="16200000">
            <a:off x="9042011" y="3082466"/>
            <a:ext cx="6232453" cy="67525"/>
          </a:xfrm>
        </p:spPr>
        <p:txBody>
          <a:bodyPr/>
          <a:lstStyle/>
          <a:p>
            <a:r>
              <a:rPr lang="en-US" dirty="0"/>
              <a:t>PUBLIC SECTOR FINANCIAL OVERSIGHT SYSTEM (PSFOS)</a:t>
            </a:r>
            <a:endParaRPr lang="en-US" b="0" dirty="0">
              <a:solidFill>
                <a:srgbClr val="36393B"/>
              </a:solidFill>
            </a:endParaRPr>
          </a:p>
          <a:p>
            <a:endParaRPr lang="en-US" b="0" dirty="0">
              <a:solidFill>
                <a:srgbClr val="36393B"/>
              </a:solidFill>
            </a:endParaRPr>
          </a:p>
          <a:p>
            <a:endParaRPr lang="en-US" dirty="0"/>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a:xfrm>
            <a:off x="718430" y="205044"/>
            <a:ext cx="5744335" cy="979204"/>
          </a:xfrm>
        </p:spPr>
        <p:txBody>
          <a:bodyPr/>
          <a:lstStyle/>
          <a:p>
            <a:r>
              <a:rPr lang="en-US" dirty="0"/>
              <a:t>solution</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a:xfrm>
            <a:off x="722851" y="525113"/>
            <a:ext cx="5269523" cy="2108734"/>
          </a:xfrm>
        </p:spPr>
        <p:txBody>
          <a:bodyPr vert="horz" lIns="0" tIns="0" rIns="0" bIns="0" rtlCol="0" anchor="t">
            <a:noAutofit/>
          </a:bodyPr>
          <a:lstStyle/>
          <a:p>
            <a:pPr>
              <a:buNone/>
            </a:pPr>
            <a:r>
              <a:rPr lang="en-US">
                <a:solidFill>
                  <a:srgbClr val="0D0D0D"/>
                </a:solidFill>
                <a:ea typeface="+mn-lt"/>
                <a:cs typeface="+mn-lt"/>
              </a:rPr>
              <a:t>Proposing a blockchain system for transparent communication between government officials and project contractors. Users log in to exchange project details securely, with transactions validated and permanently recorded by all participants, ensuring transparency and accountability. The system also enables notifications for submitted and completed projects, enhancing communication and project tracking capabilities.</a:t>
            </a:r>
            <a:endParaRPr lang="en-US"/>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a:xfrm>
            <a:off x="723837" y="2638825"/>
            <a:ext cx="5753520" cy="631867"/>
          </a:xfrm>
        </p:spPr>
        <p:txBody>
          <a:bodyPr/>
          <a:lstStyle/>
          <a:p>
            <a:r>
              <a:rPr lang="en-US" b="0">
                <a:ea typeface="+mj-lt"/>
                <a:cs typeface="+mj-lt"/>
              </a:rPr>
              <a:t>potent features, include: </a:t>
            </a:r>
            <a:endParaRPr lang="en-US"/>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a:xfrm>
            <a:off x="722851" y="3151998"/>
            <a:ext cx="5269523" cy="3269320"/>
          </a:xfrm>
        </p:spPr>
        <p:txBody>
          <a:bodyPr vert="horz" lIns="0" tIns="0" rIns="0" bIns="0" rtlCol="0" anchor="t">
            <a:noAutofit/>
          </a:bodyPr>
          <a:lstStyle/>
          <a:p>
            <a:pPr>
              <a:buNone/>
            </a:pPr>
            <a:r>
              <a:rPr lang="en-US">
                <a:solidFill>
                  <a:srgbClr val="0D0D0D"/>
                </a:solidFill>
                <a:ea typeface="+mn-lt"/>
                <a:cs typeface="+mn-lt"/>
              </a:rPr>
              <a:t>Decentralization reduces dependence on a single authority, mitigating cyber-attack risks.</a:t>
            </a:r>
            <a:endParaRPr lang="en-US"/>
          </a:p>
          <a:p>
            <a:pPr>
              <a:buNone/>
            </a:pPr>
            <a:r>
              <a:rPr lang="en-US">
                <a:solidFill>
                  <a:srgbClr val="0D0D0D"/>
                </a:solidFill>
                <a:ea typeface="+mn-lt"/>
                <a:cs typeface="+mn-lt"/>
              </a:rPr>
              <a:t>Immutability prevents data alteration, crucial for preventing corruption concealment.</a:t>
            </a:r>
            <a:endParaRPr lang="en-US"/>
          </a:p>
          <a:p>
            <a:pPr>
              <a:buNone/>
            </a:pPr>
            <a:r>
              <a:rPr lang="en-US">
                <a:solidFill>
                  <a:srgbClr val="0D0D0D"/>
                </a:solidFill>
                <a:ea typeface="+mn-lt"/>
                <a:cs typeface="+mn-lt"/>
              </a:rPr>
              <a:t>Transparency provides accessible transaction history, crucial for accountability.</a:t>
            </a:r>
            <a:endParaRPr lang="en-US"/>
          </a:p>
          <a:p>
            <a:pPr>
              <a:buNone/>
            </a:pPr>
            <a:r>
              <a:rPr lang="en-US">
                <a:solidFill>
                  <a:srgbClr val="0D0D0D"/>
                </a:solidFill>
                <a:ea typeface="+mn-lt"/>
                <a:cs typeface="+mn-lt"/>
              </a:rPr>
              <a:t>Security measures like cryptographic techniques enhance transaction security against cyber-attacks.</a:t>
            </a:r>
            <a:endParaRPr lang="en-US"/>
          </a:p>
          <a:p>
            <a:endParaRPr lang="en-US" sz="1600" dirty="0"/>
          </a:p>
        </p:txBody>
      </p:sp>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a:xfrm rot="16200000">
            <a:off x="9042011" y="3082466"/>
            <a:ext cx="6232453" cy="67525"/>
          </a:xfrm>
        </p:spPr>
        <p:txBody>
          <a:bodyPr/>
          <a:lstStyle/>
          <a:p>
            <a:r>
              <a:rPr lang="en-US" dirty="0"/>
              <a:t>PUBLIC SECTOR FINANCIAL OVERSIGHT SYSTEM (PSFOS)</a:t>
            </a:r>
            <a:endParaRPr lang="en-US" b="0" dirty="0">
              <a:solidFill>
                <a:srgbClr val="36393B"/>
              </a:solidFill>
            </a:endParaRPr>
          </a:p>
          <a:p>
            <a:endParaRPr lang="en-US" b="0" dirty="0">
              <a:solidFill>
                <a:srgbClr val="36393B"/>
              </a:solidFill>
            </a:endParaRPr>
          </a:p>
          <a:p>
            <a:endParaRPr lang="en-US" dirty="0"/>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6</a:t>
            </a:fld>
            <a:endParaRPr lang="en-US" dirty="0"/>
          </a:p>
        </p:txBody>
      </p:sp>
      <p:pic>
        <p:nvPicPr>
          <p:cNvPr id="2" name="Picture 1" descr="A building in the middle of a field&#10;&#10;Description automatically generated">
            <a:extLst>
              <a:ext uri="{FF2B5EF4-FFF2-40B4-BE49-F238E27FC236}">
                <a16:creationId xmlns:a16="http://schemas.microsoft.com/office/drawing/2014/main" id="{B7A77969-8538-40B2-AD72-700C7D0183FA}"/>
              </a:ext>
            </a:extLst>
          </p:cNvPr>
          <p:cNvPicPr>
            <a:picLocks noChangeAspect="1"/>
          </p:cNvPicPr>
          <p:nvPr/>
        </p:nvPicPr>
        <p:blipFill>
          <a:blip r:embed="rId2"/>
          <a:stretch>
            <a:fillRect/>
          </a:stretch>
        </p:blipFill>
        <p:spPr>
          <a:xfrm>
            <a:off x="6577378" y="1718896"/>
            <a:ext cx="2882411" cy="3807069"/>
          </a:xfrm>
          <a:prstGeom prst="rect">
            <a:avLst/>
          </a:prstGeom>
        </p:spPr>
      </p:pic>
      <p:pic>
        <p:nvPicPr>
          <p:cNvPr id="5" name="Picture 4" descr="A group of wires on a pole&#10;&#10;Description automatically generated">
            <a:extLst>
              <a:ext uri="{FF2B5EF4-FFF2-40B4-BE49-F238E27FC236}">
                <a16:creationId xmlns:a16="http://schemas.microsoft.com/office/drawing/2014/main" id="{2EAD8CFC-A826-AFE0-4F04-47391FC3DE9D}"/>
              </a:ext>
            </a:extLst>
          </p:cNvPr>
          <p:cNvPicPr>
            <a:picLocks noChangeAspect="1"/>
          </p:cNvPicPr>
          <p:nvPr/>
        </p:nvPicPr>
        <p:blipFill>
          <a:blip r:embed="rId3"/>
          <a:stretch>
            <a:fillRect/>
          </a:stretch>
        </p:blipFill>
        <p:spPr>
          <a:xfrm>
            <a:off x="9582883" y="210650"/>
            <a:ext cx="2076450" cy="3248025"/>
          </a:xfrm>
          <a:prstGeom prst="rect">
            <a:avLst/>
          </a:prstGeom>
        </p:spPr>
      </p:pic>
      <p:pic>
        <p:nvPicPr>
          <p:cNvPr id="8" name="Picture 7" descr="People walking on a street&#10;&#10;Description automatically generated">
            <a:extLst>
              <a:ext uri="{FF2B5EF4-FFF2-40B4-BE49-F238E27FC236}">
                <a16:creationId xmlns:a16="http://schemas.microsoft.com/office/drawing/2014/main" id="{BC4AF65E-6DFD-28F6-55E5-91C5D6F2C89F}"/>
              </a:ext>
            </a:extLst>
          </p:cNvPr>
          <p:cNvPicPr>
            <a:picLocks noChangeAspect="1"/>
          </p:cNvPicPr>
          <p:nvPr/>
        </p:nvPicPr>
        <p:blipFill>
          <a:blip r:embed="rId4"/>
          <a:stretch>
            <a:fillRect/>
          </a:stretch>
        </p:blipFill>
        <p:spPr>
          <a:xfrm>
            <a:off x="9712569" y="4036036"/>
            <a:ext cx="1805354" cy="2255960"/>
          </a:xfrm>
          <a:prstGeom prst="rect">
            <a:avLst/>
          </a:prstGeom>
        </p:spPr>
      </p:pic>
    </p:spTree>
    <p:extLst>
      <p:ext uri="{BB962C8B-B14F-4D97-AF65-F5344CB8AC3E}">
        <p14:creationId xmlns:p14="http://schemas.microsoft.com/office/powerpoint/2010/main" val="256311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pPr algn="ctr"/>
            <a:r>
              <a:rPr lang="en-US" dirty="0"/>
              <a:t>DATA STRUCTURE</a:t>
            </a:r>
            <a:endParaRPr lang="en-US" b="0" dirty="0">
              <a:solidFill>
                <a:srgbClr val="000000"/>
              </a:solidFill>
            </a:endParaRPr>
          </a:p>
          <a:p>
            <a:endParaRPr lang="en-US" dirty="0"/>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44192" y="2046038"/>
            <a:ext cx="4842930" cy="4248077"/>
          </a:xfrm>
          <a:ln>
            <a:solidFill>
              <a:schemeClr val="bg1"/>
            </a:solidFill>
          </a:ln>
        </p:spPr>
        <p:txBody>
          <a:bodyPr vert="horz" lIns="0" tIns="0" rIns="0" bIns="0" rtlCol="0" anchor="t">
            <a:noAutofit/>
          </a:bodyPr>
          <a:lstStyle/>
          <a:p>
            <a:r>
              <a:rPr lang="en-US" dirty="0">
                <a:ea typeface="+mn-lt"/>
                <a:cs typeface="+mn-lt"/>
              </a:rPr>
              <a:t>This blockchain project uses </a:t>
            </a:r>
            <a:r>
              <a:rPr lang="en-US" b="1" dirty="0">
                <a:ea typeface="+mn-lt"/>
                <a:cs typeface="+mn-lt"/>
              </a:rPr>
              <a:t>ArrayList </a:t>
            </a:r>
            <a:r>
              <a:rPr lang="en-US" dirty="0">
                <a:ea typeface="+mn-lt"/>
                <a:cs typeface="+mn-lt"/>
              </a:rPr>
              <a:t>for transaction management, offering scalability and flexibility. </a:t>
            </a:r>
            <a:r>
              <a:rPr lang="en-US" b="1" dirty="0">
                <a:ea typeface="+mn-lt"/>
                <a:cs typeface="+mn-lt"/>
              </a:rPr>
              <a:t>ArrayList </a:t>
            </a:r>
            <a:r>
              <a:rPr lang="en-US" dirty="0">
                <a:ea typeface="+mn-lt"/>
                <a:cs typeface="+mn-lt"/>
              </a:rPr>
              <a:t>dynamically resizes for varying transaction volumes, maintains chronological order, and supports efficient operations like adding and updating transactions. Its memory-efficient design optimizes resource utilization, making it suitable for handling large transaction volumes in the blockchain system.</a:t>
            </a:r>
            <a:endParaRPr lang="en-US" dirty="0"/>
          </a:p>
          <a:p>
            <a:br>
              <a:rPr lang="en-US" dirty="0"/>
            </a:br>
            <a:endParaRPr lang="en-US" dirty="0"/>
          </a:p>
          <a:p>
            <a:endParaRPr lang="en-US"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a:xfrm rot="16200000" flipV="1">
            <a:off x="8702042" y="2692790"/>
            <a:ext cx="6197284" cy="928936"/>
          </a:xfrm>
        </p:spPr>
        <p:txBody>
          <a:bodyPr/>
          <a:lstStyle/>
          <a:p>
            <a:r>
              <a:rPr lang="en-US" dirty="0"/>
              <a:t>PUBLIC SECTOR FINANCIAL OVERSIGHT SYSTEM (PSFOS)</a:t>
            </a:r>
            <a:endParaRPr lang="en-US" b="0" dirty="0">
              <a:solidFill>
                <a:srgbClr val="36393B"/>
              </a:solidFill>
            </a:endParaRPr>
          </a:p>
          <a:p>
            <a:endParaRPr lang="en-US" b="0" dirty="0">
              <a:solidFill>
                <a:srgbClr val="36393B"/>
              </a:solidFill>
            </a:endParaRPr>
          </a:p>
          <a:p>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CD81-8395-FF43-B864-7191EE1E51F5}"/>
              </a:ext>
            </a:extLst>
          </p:cNvPr>
          <p:cNvSpPr>
            <a:spLocks noGrp="1"/>
          </p:cNvSpPr>
          <p:nvPr>
            <p:ph type="title"/>
          </p:nvPr>
        </p:nvSpPr>
        <p:spPr>
          <a:xfrm>
            <a:off x="603983" y="149470"/>
            <a:ext cx="10122632" cy="652054"/>
          </a:xfrm>
        </p:spPr>
        <p:txBody>
          <a:bodyPr/>
          <a:lstStyle/>
          <a:p>
            <a:r>
              <a:rPr lang="en-US" dirty="0"/>
              <a:t>screenshots</a:t>
            </a:r>
          </a:p>
        </p:txBody>
      </p:sp>
      <p:pic>
        <p:nvPicPr>
          <p:cNvPr id="6" name="Content Placeholder 5" descr="A screenshot of a computer&#10;&#10;Description automatically generated">
            <a:extLst>
              <a:ext uri="{FF2B5EF4-FFF2-40B4-BE49-F238E27FC236}">
                <a16:creationId xmlns:a16="http://schemas.microsoft.com/office/drawing/2014/main" id="{8C4DFD0C-5AE3-489D-E281-BD579C2FD060}"/>
              </a:ext>
            </a:extLst>
          </p:cNvPr>
          <p:cNvPicPr>
            <a:picLocks noGrp="1" noChangeAspect="1"/>
          </p:cNvPicPr>
          <p:nvPr>
            <p:ph sz="half" idx="2"/>
          </p:nvPr>
        </p:nvPicPr>
        <p:blipFill>
          <a:blip r:embed="rId2"/>
          <a:stretch>
            <a:fillRect/>
          </a:stretch>
        </p:blipFill>
        <p:spPr>
          <a:xfrm>
            <a:off x="235505" y="2297723"/>
            <a:ext cx="7358120" cy="4409953"/>
          </a:xfrm>
        </p:spPr>
      </p:pic>
      <p:sp>
        <p:nvSpPr>
          <p:cNvPr id="4" name="Footer Placeholder 3">
            <a:extLst>
              <a:ext uri="{FF2B5EF4-FFF2-40B4-BE49-F238E27FC236}">
                <a16:creationId xmlns:a16="http://schemas.microsoft.com/office/drawing/2014/main" id="{0E409662-FD62-CE4B-1267-8EE9FFC37C11}"/>
              </a:ext>
            </a:extLst>
          </p:cNvPr>
          <p:cNvSpPr>
            <a:spLocks noGrp="1"/>
          </p:cNvSpPr>
          <p:nvPr>
            <p:ph type="ftr" sz="quarter" idx="10"/>
          </p:nvPr>
        </p:nvSpPr>
        <p:spPr>
          <a:xfrm rot="16200000">
            <a:off x="9042011" y="3082466"/>
            <a:ext cx="6232453" cy="67525"/>
          </a:xfrm>
        </p:spPr>
        <p:txBody>
          <a:bodyPr/>
          <a:lstStyle/>
          <a:p>
            <a:r>
              <a:rPr lang="en-US" dirty="0"/>
              <a:t>PUBLIC SECTOR FINANCIAL OVERSIGHT SYSTEM (PSFOS)</a:t>
            </a:r>
            <a:endParaRPr lang="en-US" b="0" dirty="0">
              <a:solidFill>
                <a:srgbClr val="36393B"/>
              </a:solidFill>
            </a:endParaRPr>
          </a:p>
          <a:p>
            <a:endParaRPr lang="en-US" b="0" dirty="0">
              <a:solidFill>
                <a:srgbClr val="36393B"/>
              </a:solidFill>
            </a:endParaRPr>
          </a:p>
          <a:p>
            <a:endParaRPr lang="en-US" dirty="0"/>
          </a:p>
        </p:txBody>
      </p:sp>
      <p:sp>
        <p:nvSpPr>
          <p:cNvPr id="5" name="Slide Number Placeholder 4">
            <a:extLst>
              <a:ext uri="{FF2B5EF4-FFF2-40B4-BE49-F238E27FC236}">
                <a16:creationId xmlns:a16="http://schemas.microsoft.com/office/drawing/2014/main" id="{5F6D66A3-4A96-E691-35B1-C69A9AEC064E}"/>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15" name="Arrow: U-Turn 14">
            <a:extLst>
              <a:ext uri="{FF2B5EF4-FFF2-40B4-BE49-F238E27FC236}">
                <a16:creationId xmlns:a16="http://schemas.microsoft.com/office/drawing/2014/main" id="{F6270F53-8B35-4596-E73A-A79846E1B498}"/>
              </a:ext>
            </a:extLst>
          </p:cNvPr>
          <p:cNvSpPr/>
          <p:nvPr/>
        </p:nvSpPr>
        <p:spPr>
          <a:xfrm>
            <a:off x="6230815" y="1447799"/>
            <a:ext cx="3200400" cy="855784"/>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9F610A0-0B4F-C26B-A19B-7B77086DF891}"/>
              </a:ext>
            </a:extLst>
          </p:cNvPr>
          <p:cNvSpPr txBox="1"/>
          <p:nvPr/>
        </p:nvSpPr>
        <p:spPr>
          <a:xfrm>
            <a:off x="8118230" y="2447192"/>
            <a:ext cx="35022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First create an account for the contractor and the government official before trying to login.</a:t>
            </a:r>
          </a:p>
        </p:txBody>
      </p:sp>
    </p:spTree>
    <p:extLst>
      <p:ext uri="{BB962C8B-B14F-4D97-AF65-F5344CB8AC3E}">
        <p14:creationId xmlns:p14="http://schemas.microsoft.com/office/powerpoint/2010/main" val="238937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login form&#10;&#10;Description automatically generated">
            <a:extLst>
              <a:ext uri="{FF2B5EF4-FFF2-40B4-BE49-F238E27FC236}">
                <a16:creationId xmlns:a16="http://schemas.microsoft.com/office/drawing/2014/main" id="{59990359-ED7C-912B-7ECE-57AB7749C0E2}"/>
              </a:ext>
            </a:extLst>
          </p:cNvPr>
          <p:cNvPicPr>
            <a:picLocks noGrp="1" noChangeAspect="1"/>
          </p:cNvPicPr>
          <p:nvPr>
            <p:ph sz="half" idx="2"/>
          </p:nvPr>
        </p:nvPicPr>
        <p:blipFill>
          <a:blip r:embed="rId2"/>
          <a:stretch>
            <a:fillRect/>
          </a:stretch>
        </p:blipFill>
        <p:spPr>
          <a:xfrm>
            <a:off x="-1490" y="0"/>
            <a:ext cx="5932972" cy="3577615"/>
          </a:xfrm>
        </p:spPr>
      </p:pic>
      <p:sp>
        <p:nvSpPr>
          <p:cNvPr id="4" name="Footer Placeholder 3">
            <a:extLst>
              <a:ext uri="{FF2B5EF4-FFF2-40B4-BE49-F238E27FC236}">
                <a16:creationId xmlns:a16="http://schemas.microsoft.com/office/drawing/2014/main" id="{A7DA5715-150F-C8D8-C9CE-CFFBCFA29624}"/>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58B00DE8-F664-1DFF-5168-7F8312DCC944}"/>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7" name="Picture 6" descr="A screenshot of a login form&#10;&#10;Description automatically generated">
            <a:extLst>
              <a:ext uri="{FF2B5EF4-FFF2-40B4-BE49-F238E27FC236}">
                <a16:creationId xmlns:a16="http://schemas.microsoft.com/office/drawing/2014/main" id="{3ECE6E21-298E-2C01-1E0F-65AA2862BAE0}"/>
              </a:ext>
            </a:extLst>
          </p:cNvPr>
          <p:cNvPicPr>
            <a:picLocks noChangeAspect="1"/>
          </p:cNvPicPr>
          <p:nvPr/>
        </p:nvPicPr>
        <p:blipFill>
          <a:blip r:embed="rId3"/>
          <a:stretch>
            <a:fillRect/>
          </a:stretch>
        </p:blipFill>
        <p:spPr>
          <a:xfrm>
            <a:off x="5940669" y="3071446"/>
            <a:ext cx="6254262" cy="3786554"/>
          </a:xfrm>
          <a:prstGeom prst="rect">
            <a:avLst/>
          </a:prstGeom>
        </p:spPr>
      </p:pic>
      <p:sp>
        <p:nvSpPr>
          <p:cNvPr id="8" name="TextBox 7">
            <a:extLst>
              <a:ext uri="{FF2B5EF4-FFF2-40B4-BE49-F238E27FC236}">
                <a16:creationId xmlns:a16="http://schemas.microsoft.com/office/drawing/2014/main" id="{A053CA30-0085-8C62-A8A2-414F75EE1497}"/>
              </a:ext>
            </a:extLst>
          </p:cNvPr>
          <p:cNvSpPr txBox="1"/>
          <p:nvPr/>
        </p:nvSpPr>
        <p:spPr>
          <a:xfrm>
            <a:off x="6989884" y="366346"/>
            <a:ext cx="465992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Create accounts  for both users, since  they are important for the rest of the program. Transactions will not be made to unregistered contractors.</a:t>
            </a:r>
          </a:p>
          <a:p>
            <a:endParaRPr lang="en-US" dirty="0"/>
          </a:p>
          <a:p>
            <a:r>
              <a:rPr lang="en-US" dirty="0"/>
              <a:t>Ater creating the accounts, navigate back to login.</a:t>
            </a:r>
          </a:p>
        </p:txBody>
      </p:sp>
      <p:sp>
        <p:nvSpPr>
          <p:cNvPr id="9" name="Arrow: Left-Right-Up 8">
            <a:extLst>
              <a:ext uri="{FF2B5EF4-FFF2-40B4-BE49-F238E27FC236}">
                <a16:creationId xmlns:a16="http://schemas.microsoft.com/office/drawing/2014/main" id="{52C2FF77-2C3E-9D24-E9EB-3CDDB4F346B4}"/>
              </a:ext>
            </a:extLst>
          </p:cNvPr>
          <p:cNvSpPr/>
          <p:nvPr/>
        </p:nvSpPr>
        <p:spPr>
          <a:xfrm>
            <a:off x="4583722" y="3780691"/>
            <a:ext cx="1242647" cy="1207477"/>
          </a:xfrm>
          <a:prstGeom prst="leftRigh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background with black text&#10;&#10;Description automatically generated">
            <a:extLst>
              <a:ext uri="{FF2B5EF4-FFF2-40B4-BE49-F238E27FC236}">
                <a16:creationId xmlns:a16="http://schemas.microsoft.com/office/drawing/2014/main" id="{89C4EA7B-860E-04E3-714F-74C68A1A6D52}"/>
              </a:ext>
            </a:extLst>
          </p:cNvPr>
          <p:cNvPicPr>
            <a:picLocks noChangeAspect="1"/>
          </p:cNvPicPr>
          <p:nvPr/>
        </p:nvPicPr>
        <p:blipFill>
          <a:blip r:embed="rId4"/>
          <a:stretch>
            <a:fillRect/>
          </a:stretch>
        </p:blipFill>
        <p:spPr>
          <a:xfrm>
            <a:off x="534133" y="3977421"/>
            <a:ext cx="4054720" cy="1587744"/>
          </a:xfrm>
          <a:prstGeom prst="rect">
            <a:avLst/>
          </a:prstGeom>
        </p:spPr>
      </p:pic>
    </p:spTree>
    <p:extLst>
      <p:ext uri="{BB962C8B-B14F-4D97-AF65-F5344CB8AC3E}">
        <p14:creationId xmlns:p14="http://schemas.microsoft.com/office/powerpoint/2010/main" val="1673763750"/>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434</Words>
  <Application>Microsoft Office PowerPoint</Application>
  <PresentationFormat>Widescreen</PresentationFormat>
  <Paragraphs>153</Paragraphs>
  <Slides>29</Slides>
  <Notes>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Government FINANCIAL OVERSIGHT SYSTEM (PSFOS)  </vt:lpstr>
      <vt:lpstr>AGENDA</vt:lpstr>
      <vt:lpstr>INTRO</vt:lpstr>
      <vt:lpstr>Problem statement</vt:lpstr>
      <vt:lpstr>What is the solution????</vt:lpstr>
      <vt:lpstr>solution</vt:lpstr>
      <vt:lpstr>DATA STRUCTURE </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605</cp:revision>
  <dcterms:created xsi:type="dcterms:W3CDTF">2024-05-15T11:30:28Z</dcterms:created>
  <dcterms:modified xsi:type="dcterms:W3CDTF">2024-05-15T14:24:22Z</dcterms:modified>
</cp:coreProperties>
</file>